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36"/>
  </p:notesMasterIdLst>
  <p:handoutMasterIdLst>
    <p:handoutMasterId r:id="rId37"/>
  </p:handoutMasterIdLst>
  <p:sldIdLst>
    <p:sldId id="1242" r:id="rId6"/>
    <p:sldId id="1261" r:id="rId7"/>
    <p:sldId id="1291" r:id="rId8"/>
    <p:sldId id="1290" r:id="rId9"/>
    <p:sldId id="1304" r:id="rId10"/>
    <p:sldId id="1262" r:id="rId11"/>
    <p:sldId id="1321" r:id="rId12"/>
    <p:sldId id="1328" r:id="rId13"/>
    <p:sldId id="1323" r:id="rId14"/>
    <p:sldId id="1324" r:id="rId15"/>
    <p:sldId id="1325" r:id="rId16"/>
    <p:sldId id="1326" r:id="rId17"/>
    <p:sldId id="1327" r:id="rId18"/>
    <p:sldId id="1309" r:id="rId19"/>
    <p:sldId id="1264" r:id="rId20"/>
    <p:sldId id="1300" r:id="rId21"/>
    <p:sldId id="1318" r:id="rId22"/>
    <p:sldId id="1289" r:id="rId23"/>
    <p:sldId id="1329" r:id="rId24"/>
    <p:sldId id="1301" r:id="rId25"/>
    <p:sldId id="1287" r:id="rId26"/>
    <p:sldId id="1288" r:id="rId27"/>
    <p:sldId id="1268" r:id="rId28"/>
    <p:sldId id="1269" r:id="rId29"/>
    <p:sldId id="1286" r:id="rId30"/>
    <p:sldId id="1310" r:id="rId31"/>
    <p:sldId id="1303" r:id="rId32"/>
    <p:sldId id="1320" r:id="rId33"/>
    <p:sldId id="1275" r:id="rId34"/>
    <p:sldId id="1184" r:id="rId35"/>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42"/>
            <p14:sldId id="1261"/>
            <p14:sldId id="1291"/>
            <p14:sldId id="1290"/>
            <p14:sldId id="1304"/>
            <p14:sldId id="1262"/>
            <p14:sldId id="1321"/>
            <p14:sldId id="1328"/>
            <p14:sldId id="1323"/>
            <p14:sldId id="1324"/>
            <p14:sldId id="1325"/>
            <p14:sldId id="1326"/>
            <p14:sldId id="1327"/>
            <p14:sldId id="1309"/>
            <p14:sldId id="1264"/>
            <p14:sldId id="1300"/>
            <p14:sldId id="1318"/>
            <p14:sldId id="1289"/>
            <p14:sldId id="1329"/>
            <p14:sldId id="1301"/>
            <p14:sldId id="1287"/>
            <p14:sldId id="1288"/>
            <p14:sldId id="1268"/>
            <p14:sldId id="1269"/>
            <p14:sldId id="1286"/>
            <p14:sldId id="1310"/>
            <p14:sldId id="1303"/>
            <p14:sldId id="1320"/>
            <p14:sldId id="1275"/>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EB3C00"/>
    <a:srgbClr val="0088EE"/>
    <a:srgbClr val="2D82FF"/>
    <a:srgbClr val="FFFF99"/>
    <a:srgbClr val="0042AC"/>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99" autoAdjust="0"/>
    <p:restoredTop sz="89964" autoAdjust="0"/>
  </p:normalViewPr>
  <p:slideViewPr>
    <p:cSldViewPr snapToGrid="0">
      <p:cViewPr varScale="1">
        <p:scale>
          <a:sx n="106" d="100"/>
          <a:sy n="106" d="100"/>
        </p:scale>
        <p:origin x="252" y="102"/>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 Id="rId4"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 Id="rId4"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247B37-9967-4EC4-9351-C194A5A59FA5}" type="doc">
      <dgm:prSet loTypeId="urn:microsoft.com/office/officeart/2005/8/layout/vList4" loCatId="list" qsTypeId="urn:microsoft.com/office/officeart/2005/8/quickstyle/simple2" qsCatId="simple" csTypeId="urn:microsoft.com/office/officeart/2005/8/colors/accent1_2" csCatId="accent1" phldr="1"/>
      <dgm:spPr/>
      <dgm:t>
        <a:bodyPr/>
        <a:lstStyle/>
        <a:p>
          <a:endParaRPr lang="en-US"/>
        </a:p>
      </dgm:t>
    </dgm:pt>
    <dgm:pt modelId="{46A52DD8-134F-489E-96E2-7C4794730BAE}">
      <dgm:prSet phldrT="[Text]"/>
      <dgm:spPr/>
      <dgm:t>
        <a:bodyPr tIns="91440" bIns="91440"/>
        <a:lstStyle/>
        <a:p>
          <a:r>
            <a:rPr lang="en-US" sz="1600" b="1" dirty="0" smtClean="0"/>
            <a:t>Help customers analyze existing FTC solutions</a:t>
          </a:r>
          <a:endParaRPr lang="en-US" sz="1600" b="1" dirty="0"/>
        </a:p>
      </dgm:t>
    </dgm:pt>
    <dgm:pt modelId="{00DD2026-863E-469C-B4FB-1C275A22C1B3}" type="parTrans" cxnId="{9FAF6B79-CB13-4928-88D0-3C5534E37A86}">
      <dgm:prSet/>
      <dgm:spPr/>
      <dgm:t>
        <a:bodyPr/>
        <a:lstStyle/>
        <a:p>
          <a:endParaRPr lang="en-US"/>
        </a:p>
      </dgm:t>
    </dgm:pt>
    <dgm:pt modelId="{EB4A02DC-3DB1-4AD2-BFCB-3A88C73944E1}" type="sibTrans" cxnId="{9FAF6B79-CB13-4928-88D0-3C5534E37A86}">
      <dgm:prSet/>
      <dgm:spPr/>
      <dgm:t>
        <a:bodyPr/>
        <a:lstStyle/>
        <a:p>
          <a:endParaRPr lang="en-US"/>
        </a:p>
      </dgm:t>
    </dgm:pt>
    <dgm:pt modelId="{4191DCE4-EAB9-41CA-8E8E-B45571807EE0}">
      <dgm:prSet phldrT="[Text]" custT="1"/>
      <dgm:spPr/>
      <dgm:t>
        <a:bodyPr tIns="548640" bIns="91440"/>
        <a:lstStyle/>
        <a:p>
          <a:r>
            <a:rPr lang="en-US" sz="1400" dirty="0" smtClean="0">
              <a:latin typeface="Franklin Gothic Book" pitchFamily="34" charset="0"/>
            </a:rPr>
            <a:t>What do you have? What do you try to accomplish with the current customization</a:t>
          </a:r>
          <a:endParaRPr lang="en-US" sz="1400" dirty="0">
            <a:latin typeface="Franklin Gothic Book" pitchFamily="34" charset="0"/>
          </a:endParaRPr>
        </a:p>
      </dgm:t>
    </dgm:pt>
    <dgm:pt modelId="{196D98FC-B085-47CE-8A0F-97E7419D0428}" type="parTrans" cxnId="{3E5B80AF-4A0C-4E96-90BC-0852DB6C1C4D}">
      <dgm:prSet/>
      <dgm:spPr/>
      <dgm:t>
        <a:bodyPr/>
        <a:lstStyle/>
        <a:p>
          <a:endParaRPr lang="en-US"/>
        </a:p>
      </dgm:t>
    </dgm:pt>
    <dgm:pt modelId="{6E8F6EB1-5B50-4CF5-BB62-16DA12BEFB6E}" type="sibTrans" cxnId="{3E5B80AF-4A0C-4E96-90BC-0852DB6C1C4D}">
      <dgm:prSet/>
      <dgm:spPr/>
      <dgm:t>
        <a:bodyPr/>
        <a:lstStyle/>
        <a:p>
          <a:endParaRPr lang="en-US"/>
        </a:p>
      </dgm:t>
    </dgm:pt>
    <dgm:pt modelId="{E14FA532-CCD1-443B-B6B9-1B6F31301B8E}">
      <dgm:prSet phldrT="[Text]" custT="1"/>
      <dgm:spPr/>
      <dgm:t>
        <a:bodyPr tIns="548640" bIns="91440"/>
        <a:lstStyle/>
        <a:p>
          <a:r>
            <a:rPr lang="en-US" sz="1400" dirty="0" smtClean="0">
              <a:latin typeface="Franklin Gothic Book" pitchFamily="34" charset="0"/>
            </a:rPr>
            <a:t>What OOB features are available before writing custom code?</a:t>
          </a:r>
          <a:endParaRPr lang="en-US" sz="1400" dirty="0">
            <a:latin typeface="Franklin Gothic Book" pitchFamily="34" charset="0"/>
          </a:endParaRPr>
        </a:p>
      </dgm:t>
    </dgm:pt>
    <dgm:pt modelId="{93393BD1-8BA2-4F43-8A2A-D3C1FF4C874B}" type="parTrans" cxnId="{3C123294-FB00-4E01-97B6-3894194840E1}">
      <dgm:prSet/>
      <dgm:spPr/>
      <dgm:t>
        <a:bodyPr/>
        <a:lstStyle/>
        <a:p>
          <a:endParaRPr lang="en-US"/>
        </a:p>
      </dgm:t>
    </dgm:pt>
    <dgm:pt modelId="{462D8F88-18BE-413F-933A-35781D4EFA14}" type="sibTrans" cxnId="{3C123294-FB00-4E01-97B6-3894194840E1}">
      <dgm:prSet/>
      <dgm:spPr/>
      <dgm:t>
        <a:bodyPr/>
        <a:lstStyle/>
        <a:p>
          <a:endParaRPr lang="en-US"/>
        </a:p>
      </dgm:t>
    </dgm:pt>
    <dgm:pt modelId="{712FD0AD-FD66-415C-83B7-429A19C96ED9}">
      <dgm:prSet phldrT="[Text]"/>
      <dgm:spPr/>
      <dgm:t>
        <a:bodyPr tIns="91440" bIns="91440"/>
        <a:lstStyle/>
        <a:p>
          <a:r>
            <a:rPr lang="en-US" sz="1600" dirty="0" smtClean="0">
              <a:latin typeface="Franklin Gothic Medium" pitchFamily="34" charset="0"/>
            </a:rPr>
            <a:t>Help customers move FTC to App following guidance and best practice</a:t>
          </a:r>
          <a:endParaRPr lang="en-US" sz="1600" dirty="0">
            <a:latin typeface="Franklin Gothic Medium" pitchFamily="34" charset="0"/>
          </a:endParaRPr>
        </a:p>
      </dgm:t>
    </dgm:pt>
    <dgm:pt modelId="{3C7B6A22-D129-4E19-B9A8-76ADBAA81DF2}" type="parTrans" cxnId="{363E065B-3145-4743-999E-4D3CEDCEE8F8}">
      <dgm:prSet/>
      <dgm:spPr/>
      <dgm:t>
        <a:bodyPr/>
        <a:lstStyle/>
        <a:p>
          <a:endParaRPr lang="en-US"/>
        </a:p>
      </dgm:t>
    </dgm:pt>
    <dgm:pt modelId="{9BC2EAC5-8B2D-44AD-93CE-6BADB087ECDF}" type="sibTrans" cxnId="{363E065B-3145-4743-999E-4D3CEDCEE8F8}">
      <dgm:prSet/>
      <dgm:spPr/>
      <dgm:t>
        <a:bodyPr/>
        <a:lstStyle/>
        <a:p>
          <a:endParaRPr lang="en-US"/>
        </a:p>
      </dgm:t>
    </dgm:pt>
    <dgm:pt modelId="{D51492D5-B209-4A17-8BE1-680ADCBC78A5}">
      <dgm:prSet phldrT="[Text]" custT="1"/>
      <dgm:spPr/>
      <dgm:t>
        <a:bodyPr tIns="548640" bIns="91440"/>
        <a:lstStyle/>
        <a:p>
          <a:r>
            <a:rPr lang="en-US" sz="1400" dirty="0" smtClean="0">
              <a:latin typeface="Franklin Gothic Book" pitchFamily="34" charset="0"/>
            </a:rPr>
            <a:t>How do you write Apps to delivery the custom functionality?</a:t>
          </a:r>
          <a:endParaRPr lang="en-US" sz="1400" dirty="0">
            <a:latin typeface="Franklin Gothic Book" pitchFamily="34" charset="0"/>
          </a:endParaRPr>
        </a:p>
      </dgm:t>
    </dgm:pt>
    <dgm:pt modelId="{79E01D82-7842-4965-8E20-70DE34AA0FFA}" type="parTrans" cxnId="{41198509-8F6F-4190-8A20-50D0EFFCBD66}">
      <dgm:prSet/>
      <dgm:spPr/>
      <dgm:t>
        <a:bodyPr/>
        <a:lstStyle/>
        <a:p>
          <a:endParaRPr lang="en-US"/>
        </a:p>
      </dgm:t>
    </dgm:pt>
    <dgm:pt modelId="{42A69138-BC90-4D0B-A3F5-A03CFE3579F7}" type="sibTrans" cxnId="{41198509-8F6F-4190-8A20-50D0EFFCBD66}">
      <dgm:prSet/>
      <dgm:spPr/>
      <dgm:t>
        <a:bodyPr/>
        <a:lstStyle/>
        <a:p>
          <a:endParaRPr lang="en-US"/>
        </a:p>
      </dgm:t>
    </dgm:pt>
    <dgm:pt modelId="{E7F88E35-8F6D-4913-9706-579D6E7BE4DE}">
      <dgm:prSet phldrT="[Text]" custT="1"/>
      <dgm:spPr/>
      <dgm:t>
        <a:bodyPr tIns="548640" bIns="91440"/>
        <a:lstStyle/>
        <a:p>
          <a:r>
            <a:rPr lang="en-US" sz="1400" dirty="0" smtClean="0">
              <a:latin typeface="Franklin Gothic Book" pitchFamily="34" charset="0"/>
            </a:rPr>
            <a:t>What is the best architecture and solution design?</a:t>
          </a:r>
          <a:endParaRPr lang="en-US" sz="1400" dirty="0">
            <a:latin typeface="Franklin Gothic Book" pitchFamily="34" charset="0"/>
          </a:endParaRPr>
        </a:p>
      </dgm:t>
    </dgm:pt>
    <dgm:pt modelId="{66525A19-1332-4D99-A794-94E746DE81AB}" type="parTrans" cxnId="{4FB75D73-72A8-4EF3-AB2C-6C54D2415340}">
      <dgm:prSet/>
      <dgm:spPr/>
      <dgm:t>
        <a:bodyPr/>
        <a:lstStyle/>
        <a:p>
          <a:endParaRPr lang="en-US"/>
        </a:p>
      </dgm:t>
    </dgm:pt>
    <dgm:pt modelId="{18324D9B-5A98-446A-B047-370D9803FE13}" type="sibTrans" cxnId="{4FB75D73-72A8-4EF3-AB2C-6C54D2415340}">
      <dgm:prSet/>
      <dgm:spPr/>
      <dgm:t>
        <a:bodyPr/>
        <a:lstStyle/>
        <a:p>
          <a:endParaRPr lang="en-US"/>
        </a:p>
      </dgm:t>
    </dgm:pt>
    <dgm:pt modelId="{6D2606F5-EF62-4164-A626-919C6AA76185}">
      <dgm:prSet phldrT="[Text]" custT="1"/>
      <dgm:spPr/>
      <dgm:t>
        <a:bodyPr tIns="548640" bIns="91440"/>
        <a:lstStyle/>
        <a:p>
          <a:r>
            <a:rPr lang="en-US" sz="1400" dirty="0" smtClean="0">
              <a:latin typeface="Franklin Gothic Book" pitchFamily="34" charset="0"/>
            </a:rPr>
            <a:t>For the scenarios requiring custom coding, can you use APP model instead?</a:t>
          </a:r>
          <a:endParaRPr lang="en-US" sz="1400" dirty="0">
            <a:latin typeface="Franklin Gothic Book" pitchFamily="34" charset="0"/>
          </a:endParaRPr>
        </a:p>
      </dgm:t>
    </dgm:pt>
    <dgm:pt modelId="{E30E9303-3F51-4086-8605-BD2BD5A71FBC}" type="parTrans" cxnId="{7462A115-0773-44AD-864D-FA5B063B2497}">
      <dgm:prSet/>
      <dgm:spPr/>
      <dgm:t>
        <a:bodyPr/>
        <a:lstStyle/>
        <a:p>
          <a:endParaRPr lang="en-US"/>
        </a:p>
      </dgm:t>
    </dgm:pt>
    <dgm:pt modelId="{E426AA95-20DD-4495-9627-418DA0ED9D27}" type="sibTrans" cxnId="{7462A115-0773-44AD-864D-FA5B063B2497}">
      <dgm:prSet/>
      <dgm:spPr/>
      <dgm:t>
        <a:bodyPr/>
        <a:lstStyle/>
        <a:p>
          <a:endParaRPr lang="en-US"/>
        </a:p>
      </dgm:t>
    </dgm:pt>
    <dgm:pt modelId="{5B8C3B4F-096B-4070-8ECD-509F7700AEE2}">
      <dgm:prSet phldrT="[Text]" custT="1"/>
      <dgm:spPr/>
      <dgm:t>
        <a:bodyPr tIns="548640" bIns="91440"/>
        <a:lstStyle/>
        <a:p>
          <a:r>
            <a:rPr lang="en-US" sz="1400" dirty="0" smtClean="0">
              <a:latin typeface="Franklin Gothic Book" pitchFamily="34" charset="0"/>
            </a:rPr>
            <a:t>How do you replace the existing FTC with the new solution? </a:t>
          </a:r>
          <a:endParaRPr lang="en-US" sz="1400" dirty="0">
            <a:latin typeface="Franklin Gothic Book" pitchFamily="34" charset="0"/>
          </a:endParaRPr>
        </a:p>
      </dgm:t>
    </dgm:pt>
    <dgm:pt modelId="{88F772E8-7CE3-476C-A471-B9AB17F02F00}" type="parTrans" cxnId="{72C222BB-02DA-41EC-AEC2-BF4C8949C97E}">
      <dgm:prSet/>
      <dgm:spPr/>
      <dgm:t>
        <a:bodyPr/>
        <a:lstStyle/>
        <a:p>
          <a:endParaRPr lang="en-US"/>
        </a:p>
      </dgm:t>
    </dgm:pt>
    <dgm:pt modelId="{968CCE9A-1106-46A2-ACD2-AC734C2B476C}" type="sibTrans" cxnId="{72C222BB-02DA-41EC-AEC2-BF4C8949C97E}">
      <dgm:prSet/>
      <dgm:spPr/>
      <dgm:t>
        <a:bodyPr/>
        <a:lstStyle/>
        <a:p>
          <a:endParaRPr lang="en-US"/>
        </a:p>
      </dgm:t>
    </dgm:pt>
    <dgm:pt modelId="{C75645D9-F0C3-41E5-A1B3-8154AA95A942}">
      <dgm:prSet custT="1"/>
      <dgm:spPr/>
      <dgm:t>
        <a:bodyPr/>
        <a:lstStyle/>
        <a:p>
          <a:r>
            <a:rPr lang="en-US" sz="1600" b="1" dirty="0" smtClean="0">
              <a:latin typeface="Franklin Gothic Book" pitchFamily="34" charset="0"/>
            </a:rPr>
            <a:t>General Guidance</a:t>
          </a:r>
        </a:p>
      </dgm:t>
    </dgm:pt>
    <dgm:pt modelId="{BFA2F0CC-F5D8-4D9C-8CE5-9111E5D99C50}" type="parTrans" cxnId="{B085AC9B-7A1D-4979-B577-D1CEE257BC2D}">
      <dgm:prSet/>
      <dgm:spPr/>
      <dgm:t>
        <a:bodyPr/>
        <a:lstStyle/>
        <a:p>
          <a:endParaRPr lang="en-US"/>
        </a:p>
      </dgm:t>
    </dgm:pt>
    <dgm:pt modelId="{20594F0C-B4F7-4AF6-BA3A-B1390884AA03}" type="sibTrans" cxnId="{B085AC9B-7A1D-4979-B577-D1CEE257BC2D}">
      <dgm:prSet/>
      <dgm:spPr/>
      <dgm:t>
        <a:bodyPr/>
        <a:lstStyle/>
        <a:p>
          <a:endParaRPr lang="en-US"/>
        </a:p>
      </dgm:t>
    </dgm:pt>
    <dgm:pt modelId="{B95345B4-55FC-4EA4-BC9E-3211ACA53958}">
      <dgm:prSet custT="1"/>
      <dgm:spPr/>
      <dgm:t>
        <a:bodyPr/>
        <a:lstStyle/>
        <a:p>
          <a:r>
            <a:rPr lang="en-US" sz="1400" dirty="0" smtClean="0">
              <a:latin typeface="Franklin Gothic Book" pitchFamily="34" charset="0"/>
            </a:rPr>
            <a:t>Customer resource drive the project implementation</a:t>
          </a:r>
        </a:p>
      </dgm:t>
    </dgm:pt>
    <dgm:pt modelId="{66FD34ED-007F-4ED3-B0EC-B91DE5FD28C7}" type="parTrans" cxnId="{2EA38F7A-0076-485B-B2FF-D628524ED0EA}">
      <dgm:prSet/>
      <dgm:spPr/>
      <dgm:t>
        <a:bodyPr/>
        <a:lstStyle/>
        <a:p>
          <a:endParaRPr lang="en-US"/>
        </a:p>
      </dgm:t>
    </dgm:pt>
    <dgm:pt modelId="{1CBCB5C4-47A8-424D-9789-C2F57DD16419}" type="sibTrans" cxnId="{2EA38F7A-0076-485B-B2FF-D628524ED0EA}">
      <dgm:prSet/>
      <dgm:spPr/>
      <dgm:t>
        <a:bodyPr/>
        <a:lstStyle/>
        <a:p>
          <a:endParaRPr lang="en-US"/>
        </a:p>
      </dgm:t>
    </dgm:pt>
    <dgm:pt modelId="{C7B1A7C1-7EEB-47D2-8F07-151162F8F886}">
      <dgm:prSet custT="1"/>
      <dgm:spPr/>
      <dgm:t>
        <a:bodyPr/>
        <a:lstStyle/>
        <a:p>
          <a:r>
            <a:rPr lang="en-US" sz="1400" dirty="0" smtClean="0">
              <a:latin typeface="Franklin Gothic Book" pitchFamily="34" charset="0"/>
            </a:rPr>
            <a:t>Guidance/training is available on MSDN and GitHub</a:t>
          </a:r>
        </a:p>
      </dgm:t>
    </dgm:pt>
    <dgm:pt modelId="{322B18FC-1D29-4A7E-999F-396A222E52D4}" type="parTrans" cxnId="{ABE35E39-AE82-4848-8EA0-B916211F025C}">
      <dgm:prSet/>
      <dgm:spPr/>
      <dgm:t>
        <a:bodyPr/>
        <a:lstStyle/>
        <a:p>
          <a:endParaRPr lang="en-US"/>
        </a:p>
      </dgm:t>
    </dgm:pt>
    <dgm:pt modelId="{9499EBE4-73DE-44C3-83C9-146113CE14C4}" type="sibTrans" cxnId="{ABE35E39-AE82-4848-8EA0-B916211F025C}">
      <dgm:prSet/>
      <dgm:spPr/>
      <dgm:t>
        <a:bodyPr/>
        <a:lstStyle/>
        <a:p>
          <a:endParaRPr lang="en-US"/>
        </a:p>
      </dgm:t>
    </dgm:pt>
    <dgm:pt modelId="{EF98018C-E52D-476B-B142-4D064EF7B323}">
      <dgm:prSet phldrT="[Text]" custT="1"/>
      <dgm:spPr/>
      <dgm:t>
        <a:bodyPr tIns="91440" bIns="91440"/>
        <a:lstStyle/>
        <a:p>
          <a:r>
            <a:rPr lang="en-US" sz="1600" b="1" dirty="0" smtClean="0">
              <a:latin typeface="Franklin Gothic Book" pitchFamily="34" charset="0"/>
            </a:rPr>
            <a:t>Provide App SME support (Pilot)</a:t>
          </a:r>
        </a:p>
        <a:p>
          <a:r>
            <a:rPr lang="en-US" sz="1400" dirty="0" smtClean="0">
              <a:latin typeface="Franklin Gothic Book" pitchFamily="34" charset="0"/>
            </a:rPr>
            <a:t>Have your dev team working with </a:t>
          </a:r>
          <a:r>
            <a:rPr lang="en-US" sz="1400" dirty="0" err="1" smtClean="0">
              <a:latin typeface="Franklin Gothic Book" pitchFamily="34" charset="0"/>
            </a:rPr>
            <a:t>Litware</a:t>
          </a:r>
          <a:r>
            <a:rPr lang="en-US" sz="1400" dirty="0" smtClean="0">
              <a:latin typeface="Franklin Gothic Book" pitchFamily="34" charset="0"/>
            </a:rPr>
            <a:t> resources to jointly develop the pilot projects with guidance and patterns</a:t>
          </a:r>
          <a:endParaRPr lang="en-US" sz="1600" b="1" dirty="0" smtClean="0">
            <a:latin typeface="Franklin Gothic Book" pitchFamily="34" charset="0"/>
          </a:endParaRPr>
        </a:p>
      </dgm:t>
    </dgm:pt>
    <dgm:pt modelId="{A630B7DE-20BC-4AED-AC07-C190C422FE96}" type="sibTrans" cxnId="{739E9851-9E1F-4302-B966-6F93A8BE0C81}">
      <dgm:prSet/>
      <dgm:spPr/>
      <dgm:t>
        <a:bodyPr/>
        <a:lstStyle/>
        <a:p>
          <a:endParaRPr lang="en-US"/>
        </a:p>
      </dgm:t>
    </dgm:pt>
    <dgm:pt modelId="{8EC1BAA0-B2B8-472E-987B-ABAEAE4D0CFD}" type="parTrans" cxnId="{739E9851-9E1F-4302-B966-6F93A8BE0C81}">
      <dgm:prSet/>
      <dgm:spPr/>
      <dgm:t>
        <a:bodyPr/>
        <a:lstStyle/>
        <a:p>
          <a:endParaRPr lang="en-US"/>
        </a:p>
      </dgm:t>
    </dgm:pt>
    <dgm:pt modelId="{D6545351-32E2-4F90-A0D0-59E6D8443C73}">
      <dgm:prSet custT="1"/>
      <dgm:spPr/>
      <dgm:t>
        <a:bodyPr/>
        <a:lstStyle/>
        <a:p>
          <a:r>
            <a:rPr lang="en-US" sz="1400" dirty="0" smtClean="0">
              <a:latin typeface="Franklin Gothic Book" pitchFamily="34" charset="0"/>
            </a:rPr>
            <a:t>Fixed hours of App SME architecture guidance or solution review/support</a:t>
          </a:r>
        </a:p>
      </dgm:t>
    </dgm:pt>
    <dgm:pt modelId="{79D65EE0-29FA-40BE-A28B-6D825E9803FA}" type="parTrans" cxnId="{99F0B5E6-F102-41A9-9D59-D2287BA828C4}">
      <dgm:prSet/>
      <dgm:spPr/>
      <dgm:t>
        <a:bodyPr/>
        <a:lstStyle/>
        <a:p>
          <a:endParaRPr lang="en-NZ"/>
        </a:p>
      </dgm:t>
    </dgm:pt>
    <dgm:pt modelId="{0E2163B9-0E1F-4FF4-AC56-89547431E285}" type="sibTrans" cxnId="{99F0B5E6-F102-41A9-9D59-D2287BA828C4}">
      <dgm:prSet/>
      <dgm:spPr/>
      <dgm:t>
        <a:bodyPr/>
        <a:lstStyle/>
        <a:p>
          <a:endParaRPr lang="en-NZ"/>
        </a:p>
      </dgm:t>
    </dgm:pt>
    <dgm:pt modelId="{5DDF3D20-A111-4731-9555-1D6AFBFCF896}" type="pres">
      <dgm:prSet presAssocID="{CA247B37-9967-4EC4-9351-C194A5A59FA5}" presName="linear" presStyleCnt="0">
        <dgm:presLayoutVars>
          <dgm:dir/>
          <dgm:resizeHandles val="exact"/>
        </dgm:presLayoutVars>
      </dgm:prSet>
      <dgm:spPr/>
      <dgm:t>
        <a:bodyPr/>
        <a:lstStyle/>
        <a:p>
          <a:endParaRPr lang="en-US"/>
        </a:p>
      </dgm:t>
    </dgm:pt>
    <dgm:pt modelId="{49A0F6F8-DBDA-4EAC-92D3-6ABAFB935544}" type="pres">
      <dgm:prSet presAssocID="{46A52DD8-134F-489E-96E2-7C4794730BAE}" presName="comp" presStyleCnt="0"/>
      <dgm:spPr/>
      <dgm:t>
        <a:bodyPr/>
        <a:lstStyle/>
        <a:p>
          <a:endParaRPr lang="en-US"/>
        </a:p>
      </dgm:t>
    </dgm:pt>
    <dgm:pt modelId="{4DFCCE2C-C2D5-4674-BE07-E4A0BDE006C0}" type="pres">
      <dgm:prSet presAssocID="{46A52DD8-134F-489E-96E2-7C4794730BAE}" presName="box" presStyleLbl="node1" presStyleIdx="0" presStyleCnt="4"/>
      <dgm:spPr/>
      <dgm:t>
        <a:bodyPr/>
        <a:lstStyle/>
        <a:p>
          <a:endParaRPr lang="en-US"/>
        </a:p>
      </dgm:t>
    </dgm:pt>
    <dgm:pt modelId="{C49E7B8C-3109-4DB1-A723-4BE28D105C4C}" type="pres">
      <dgm:prSet presAssocID="{46A52DD8-134F-489E-96E2-7C4794730BAE}" presName="img" presStyleLbl="fgImgPlace1" presStyleIdx="0" presStyleCnt="4"/>
      <dgm:spPr>
        <a:blipFill rotWithShape="1">
          <a:blip xmlns:r="http://schemas.openxmlformats.org/officeDocument/2006/relationships" r:embed="rId1"/>
          <a:stretch>
            <a:fillRect/>
          </a:stretch>
        </a:blipFill>
      </dgm:spPr>
      <dgm:t>
        <a:bodyPr/>
        <a:lstStyle/>
        <a:p>
          <a:endParaRPr lang="en-US"/>
        </a:p>
      </dgm:t>
    </dgm:pt>
    <dgm:pt modelId="{8F18387F-8A12-4B99-8923-040B994715B6}" type="pres">
      <dgm:prSet presAssocID="{46A52DD8-134F-489E-96E2-7C4794730BAE}" presName="text" presStyleLbl="node1" presStyleIdx="0" presStyleCnt="4">
        <dgm:presLayoutVars>
          <dgm:bulletEnabled val="1"/>
        </dgm:presLayoutVars>
      </dgm:prSet>
      <dgm:spPr/>
      <dgm:t>
        <a:bodyPr/>
        <a:lstStyle/>
        <a:p>
          <a:endParaRPr lang="en-US"/>
        </a:p>
      </dgm:t>
    </dgm:pt>
    <dgm:pt modelId="{3DBDF1E7-3153-47F3-ADF7-7C74B9DC7788}" type="pres">
      <dgm:prSet presAssocID="{EB4A02DC-3DB1-4AD2-BFCB-3A88C73944E1}" presName="spacer" presStyleCnt="0"/>
      <dgm:spPr/>
      <dgm:t>
        <a:bodyPr/>
        <a:lstStyle/>
        <a:p>
          <a:endParaRPr lang="en-US"/>
        </a:p>
      </dgm:t>
    </dgm:pt>
    <dgm:pt modelId="{E3BF0106-789B-43A2-9630-C71488CCBEF6}" type="pres">
      <dgm:prSet presAssocID="{712FD0AD-FD66-415C-83B7-429A19C96ED9}" presName="comp" presStyleCnt="0"/>
      <dgm:spPr/>
      <dgm:t>
        <a:bodyPr/>
        <a:lstStyle/>
        <a:p>
          <a:endParaRPr lang="en-US"/>
        </a:p>
      </dgm:t>
    </dgm:pt>
    <dgm:pt modelId="{6B57E30A-16F8-46E4-B089-D94E63FE171C}" type="pres">
      <dgm:prSet presAssocID="{712FD0AD-FD66-415C-83B7-429A19C96ED9}" presName="box" presStyleLbl="node1" presStyleIdx="1" presStyleCnt="4"/>
      <dgm:spPr/>
      <dgm:t>
        <a:bodyPr/>
        <a:lstStyle/>
        <a:p>
          <a:endParaRPr lang="en-US"/>
        </a:p>
      </dgm:t>
    </dgm:pt>
    <dgm:pt modelId="{D8613DBE-B9FC-4770-9B4A-E4836A2DD46E}" type="pres">
      <dgm:prSet presAssocID="{712FD0AD-FD66-415C-83B7-429A19C96ED9}" presName="img" presStyleLbl="fgImgPlace1" presStyleIdx="1" presStyleCnt="4"/>
      <dgm:spPr>
        <a:blipFill rotWithShape="1">
          <a:blip xmlns:r="http://schemas.openxmlformats.org/officeDocument/2006/relationships" r:embed="rId2"/>
          <a:stretch>
            <a:fillRect/>
          </a:stretch>
        </a:blipFill>
      </dgm:spPr>
      <dgm:t>
        <a:bodyPr/>
        <a:lstStyle/>
        <a:p>
          <a:endParaRPr lang="en-US"/>
        </a:p>
      </dgm:t>
    </dgm:pt>
    <dgm:pt modelId="{F814A14F-9CC7-46CC-BE54-E42FF37B5238}" type="pres">
      <dgm:prSet presAssocID="{712FD0AD-FD66-415C-83B7-429A19C96ED9}" presName="text" presStyleLbl="node1" presStyleIdx="1" presStyleCnt="4">
        <dgm:presLayoutVars>
          <dgm:bulletEnabled val="1"/>
        </dgm:presLayoutVars>
      </dgm:prSet>
      <dgm:spPr/>
      <dgm:t>
        <a:bodyPr/>
        <a:lstStyle/>
        <a:p>
          <a:endParaRPr lang="en-US"/>
        </a:p>
      </dgm:t>
    </dgm:pt>
    <dgm:pt modelId="{5D32BFD9-C8C6-4545-8412-97DC93159764}" type="pres">
      <dgm:prSet presAssocID="{9BC2EAC5-8B2D-44AD-93CE-6BADB087ECDF}" presName="spacer" presStyleCnt="0"/>
      <dgm:spPr/>
      <dgm:t>
        <a:bodyPr/>
        <a:lstStyle/>
        <a:p>
          <a:endParaRPr lang="en-US"/>
        </a:p>
      </dgm:t>
    </dgm:pt>
    <dgm:pt modelId="{56DEE3F1-5390-4445-82CE-B5802E8B67B9}" type="pres">
      <dgm:prSet presAssocID="{EF98018C-E52D-476B-B142-4D064EF7B323}" presName="comp" presStyleCnt="0"/>
      <dgm:spPr/>
      <dgm:t>
        <a:bodyPr/>
        <a:lstStyle/>
        <a:p>
          <a:endParaRPr lang="en-US"/>
        </a:p>
      </dgm:t>
    </dgm:pt>
    <dgm:pt modelId="{39C4B342-664A-4B02-ABD6-0CBA67E833F7}" type="pres">
      <dgm:prSet presAssocID="{EF98018C-E52D-476B-B142-4D064EF7B323}" presName="box" presStyleLbl="node1" presStyleIdx="2" presStyleCnt="4"/>
      <dgm:spPr/>
      <dgm:t>
        <a:bodyPr/>
        <a:lstStyle/>
        <a:p>
          <a:endParaRPr lang="en-US"/>
        </a:p>
      </dgm:t>
    </dgm:pt>
    <dgm:pt modelId="{2F12796E-2ED9-4AA4-B4AF-5E40C84A6196}" type="pres">
      <dgm:prSet presAssocID="{EF98018C-E52D-476B-B142-4D064EF7B323}" presName="img" presStyleLbl="fgImgPlace1" presStyleIdx="2" presStyleCnt="4"/>
      <dgm:spPr>
        <a:blipFill rotWithShape="1">
          <a:blip xmlns:r="http://schemas.openxmlformats.org/officeDocument/2006/relationships" r:embed="rId3"/>
          <a:stretch>
            <a:fillRect/>
          </a:stretch>
        </a:blipFill>
      </dgm:spPr>
      <dgm:t>
        <a:bodyPr/>
        <a:lstStyle/>
        <a:p>
          <a:endParaRPr lang="en-US"/>
        </a:p>
      </dgm:t>
    </dgm:pt>
    <dgm:pt modelId="{2252584F-9FE0-416B-864A-30D853D5ADEF}" type="pres">
      <dgm:prSet presAssocID="{EF98018C-E52D-476B-B142-4D064EF7B323}" presName="text" presStyleLbl="node1" presStyleIdx="2" presStyleCnt="4">
        <dgm:presLayoutVars>
          <dgm:bulletEnabled val="1"/>
        </dgm:presLayoutVars>
      </dgm:prSet>
      <dgm:spPr/>
      <dgm:t>
        <a:bodyPr/>
        <a:lstStyle/>
        <a:p>
          <a:endParaRPr lang="en-US"/>
        </a:p>
      </dgm:t>
    </dgm:pt>
    <dgm:pt modelId="{2546DD31-B965-41DF-9E70-78C04B1E3ED7}" type="pres">
      <dgm:prSet presAssocID="{A630B7DE-20BC-4AED-AC07-C190C422FE96}" presName="spacer" presStyleCnt="0"/>
      <dgm:spPr/>
      <dgm:t>
        <a:bodyPr/>
        <a:lstStyle/>
        <a:p>
          <a:endParaRPr lang="en-US"/>
        </a:p>
      </dgm:t>
    </dgm:pt>
    <dgm:pt modelId="{808E2BB0-988D-4221-BB7D-488371D99450}" type="pres">
      <dgm:prSet presAssocID="{C75645D9-F0C3-41E5-A1B3-8154AA95A942}" presName="comp" presStyleCnt="0"/>
      <dgm:spPr/>
      <dgm:t>
        <a:bodyPr/>
        <a:lstStyle/>
        <a:p>
          <a:endParaRPr lang="en-US"/>
        </a:p>
      </dgm:t>
    </dgm:pt>
    <dgm:pt modelId="{AF62037B-9591-46B8-A785-AF52125A4A7E}" type="pres">
      <dgm:prSet presAssocID="{C75645D9-F0C3-41E5-A1B3-8154AA95A942}" presName="box" presStyleLbl="node1" presStyleIdx="3" presStyleCnt="4"/>
      <dgm:spPr/>
      <dgm:t>
        <a:bodyPr/>
        <a:lstStyle/>
        <a:p>
          <a:endParaRPr lang="en-US"/>
        </a:p>
      </dgm:t>
    </dgm:pt>
    <dgm:pt modelId="{D24E4202-AFBB-4EB2-9440-44EF89134E38}" type="pres">
      <dgm:prSet presAssocID="{C75645D9-F0C3-41E5-A1B3-8154AA95A942}" presName="img" presStyleLbl="fgImgPlace1" presStyleIdx="3" presStyleCnt="4"/>
      <dgm:spPr>
        <a:blipFill rotWithShape="1">
          <a:blip xmlns:r="http://schemas.openxmlformats.org/officeDocument/2006/relationships" r:embed="rId4"/>
          <a:stretch>
            <a:fillRect/>
          </a:stretch>
        </a:blipFill>
      </dgm:spPr>
      <dgm:t>
        <a:bodyPr/>
        <a:lstStyle/>
        <a:p>
          <a:endParaRPr lang="en-US"/>
        </a:p>
      </dgm:t>
    </dgm:pt>
    <dgm:pt modelId="{7676CD8E-6ECD-4B61-A451-9F980B5F1C16}" type="pres">
      <dgm:prSet presAssocID="{C75645D9-F0C3-41E5-A1B3-8154AA95A942}" presName="text" presStyleLbl="node1" presStyleIdx="3" presStyleCnt="4">
        <dgm:presLayoutVars>
          <dgm:bulletEnabled val="1"/>
        </dgm:presLayoutVars>
      </dgm:prSet>
      <dgm:spPr/>
      <dgm:t>
        <a:bodyPr/>
        <a:lstStyle/>
        <a:p>
          <a:endParaRPr lang="en-US"/>
        </a:p>
      </dgm:t>
    </dgm:pt>
  </dgm:ptLst>
  <dgm:cxnLst>
    <dgm:cxn modelId="{20F40AB7-8DB0-4D1D-88DB-1802D68C13A2}" type="presOf" srcId="{C7B1A7C1-7EEB-47D2-8F07-151162F8F886}" destId="{AF62037B-9591-46B8-A785-AF52125A4A7E}" srcOrd="0" destOrd="1" presId="urn:microsoft.com/office/officeart/2005/8/layout/vList4"/>
    <dgm:cxn modelId="{99F0B5E6-F102-41A9-9D59-D2287BA828C4}" srcId="{C75645D9-F0C3-41E5-A1B3-8154AA95A942}" destId="{D6545351-32E2-4F90-A0D0-59E6D8443C73}" srcOrd="1" destOrd="0" parTransId="{79D65EE0-29FA-40BE-A28B-6D825E9803FA}" sibTransId="{0E2163B9-0E1F-4FF4-AC56-89547431E285}"/>
    <dgm:cxn modelId="{4FB75D73-72A8-4EF3-AB2C-6C54D2415340}" srcId="{712FD0AD-FD66-415C-83B7-429A19C96ED9}" destId="{E7F88E35-8F6D-4913-9706-579D6E7BE4DE}" srcOrd="1" destOrd="0" parTransId="{66525A19-1332-4D99-A794-94E746DE81AB}" sibTransId="{18324D9B-5A98-446A-B047-370D9803FE13}"/>
    <dgm:cxn modelId="{C39F82DC-EAF6-4BDF-A036-BC0CBA3330D2}" type="presOf" srcId="{6D2606F5-EF62-4164-A626-919C6AA76185}" destId="{4DFCCE2C-C2D5-4674-BE07-E4A0BDE006C0}" srcOrd="0" destOrd="3" presId="urn:microsoft.com/office/officeart/2005/8/layout/vList4"/>
    <dgm:cxn modelId="{968DD559-DB4C-4FCF-BAAB-60D2F6ACE587}" type="presOf" srcId="{712FD0AD-FD66-415C-83B7-429A19C96ED9}" destId="{6B57E30A-16F8-46E4-B089-D94E63FE171C}" srcOrd="0" destOrd="0" presId="urn:microsoft.com/office/officeart/2005/8/layout/vList4"/>
    <dgm:cxn modelId="{5843A40B-7984-4FCD-A733-F5022A80171F}" type="presOf" srcId="{5B8C3B4F-096B-4070-8ECD-509F7700AEE2}" destId="{6B57E30A-16F8-46E4-B089-D94E63FE171C}" srcOrd="0" destOrd="3" presId="urn:microsoft.com/office/officeart/2005/8/layout/vList4"/>
    <dgm:cxn modelId="{FEF78A17-2C24-49ED-94DF-311EC2907EDA}" type="presOf" srcId="{D51492D5-B209-4A17-8BE1-680ADCBC78A5}" destId="{F814A14F-9CC7-46CC-BE54-E42FF37B5238}" srcOrd="1" destOrd="1" presId="urn:microsoft.com/office/officeart/2005/8/layout/vList4"/>
    <dgm:cxn modelId="{6CE2A723-5C5D-47CA-A90C-02D7E777960A}" type="presOf" srcId="{712FD0AD-FD66-415C-83B7-429A19C96ED9}" destId="{F814A14F-9CC7-46CC-BE54-E42FF37B5238}" srcOrd="1" destOrd="0" presId="urn:microsoft.com/office/officeart/2005/8/layout/vList4"/>
    <dgm:cxn modelId="{739E9851-9E1F-4302-B966-6F93A8BE0C81}" srcId="{CA247B37-9967-4EC4-9351-C194A5A59FA5}" destId="{EF98018C-E52D-476B-B142-4D064EF7B323}" srcOrd="2" destOrd="0" parTransId="{8EC1BAA0-B2B8-472E-987B-ABAEAE4D0CFD}" sibTransId="{A630B7DE-20BC-4AED-AC07-C190C422FE96}"/>
    <dgm:cxn modelId="{EAD1E48F-C42D-42F1-B910-F672D7498056}" type="presOf" srcId="{E14FA532-CCD1-443B-B6B9-1B6F31301B8E}" destId="{4DFCCE2C-C2D5-4674-BE07-E4A0BDE006C0}" srcOrd="0" destOrd="2" presId="urn:microsoft.com/office/officeart/2005/8/layout/vList4"/>
    <dgm:cxn modelId="{7709CC0B-0024-442F-8C5D-A840289F922F}" type="presOf" srcId="{D6545351-32E2-4F90-A0D0-59E6D8443C73}" destId="{AF62037B-9591-46B8-A785-AF52125A4A7E}" srcOrd="0" destOrd="2" presId="urn:microsoft.com/office/officeart/2005/8/layout/vList4"/>
    <dgm:cxn modelId="{01DBB870-65F3-4E56-B437-6A67A5AD43F9}" type="presOf" srcId="{B95345B4-55FC-4EA4-BC9E-3211ACA53958}" destId="{7676CD8E-6ECD-4B61-A451-9F980B5F1C16}" srcOrd="1" destOrd="3" presId="urn:microsoft.com/office/officeart/2005/8/layout/vList4"/>
    <dgm:cxn modelId="{7462A115-0773-44AD-864D-FA5B063B2497}" srcId="{46A52DD8-134F-489E-96E2-7C4794730BAE}" destId="{6D2606F5-EF62-4164-A626-919C6AA76185}" srcOrd="2" destOrd="0" parTransId="{E30E9303-3F51-4086-8605-BD2BD5A71FBC}" sibTransId="{E426AA95-20DD-4495-9627-418DA0ED9D27}"/>
    <dgm:cxn modelId="{C99F4185-DE72-449C-8E44-C5EBC2F5965E}" type="presOf" srcId="{6D2606F5-EF62-4164-A626-919C6AA76185}" destId="{8F18387F-8A12-4B99-8923-040B994715B6}" srcOrd="1" destOrd="3" presId="urn:microsoft.com/office/officeart/2005/8/layout/vList4"/>
    <dgm:cxn modelId="{D523938A-433B-4644-B7FE-2C0D667F3E68}" type="presOf" srcId="{C7B1A7C1-7EEB-47D2-8F07-151162F8F886}" destId="{7676CD8E-6ECD-4B61-A451-9F980B5F1C16}" srcOrd="1" destOrd="1" presId="urn:microsoft.com/office/officeart/2005/8/layout/vList4"/>
    <dgm:cxn modelId="{A170C6C0-8676-4074-A9F6-01F25896B2A8}" type="presOf" srcId="{46A52DD8-134F-489E-96E2-7C4794730BAE}" destId="{4DFCCE2C-C2D5-4674-BE07-E4A0BDE006C0}" srcOrd="0" destOrd="0" presId="urn:microsoft.com/office/officeart/2005/8/layout/vList4"/>
    <dgm:cxn modelId="{ABE35E39-AE82-4848-8EA0-B916211F025C}" srcId="{C75645D9-F0C3-41E5-A1B3-8154AA95A942}" destId="{C7B1A7C1-7EEB-47D2-8F07-151162F8F886}" srcOrd="0" destOrd="0" parTransId="{322B18FC-1D29-4A7E-999F-396A222E52D4}" sibTransId="{9499EBE4-73DE-44C3-83C9-146113CE14C4}"/>
    <dgm:cxn modelId="{363E065B-3145-4743-999E-4D3CEDCEE8F8}" srcId="{CA247B37-9967-4EC4-9351-C194A5A59FA5}" destId="{712FD0AD-FD66-415C-83B7-429A19C96ED9}" srcOrd="1" destOrd="0" parTransId="{3C7B6A22-D129-4E19-B9A8-76ADBAA81DF2}" sibTransId="{9BC2EAC5-8B2D-44AD-93CE-6BADB087ECDF}"/>
    <dgm:cxn modelId="{61F147AE-31FB-4999-B1D7-8326BB74C66F}" type="presOf" srcId="{C75645D9-F0C3-41E5-A1B3-8154AA95A942}" destId="{AF62037B-9591-46B8-A785-AF52125A4A7E}" srcOrd="0" destOrd="0" presId="urn:microsoft.com/office/officeart/2005/8/layout/vList4"/>
    <dgm:cxn modelId="{9D0CCB2B-AD24-43AD-93CF-421436E4FF58}" type="presOf" srcId="{5B8C3B4F-096B-4070-8ECD-509F7700AEE2}" destId="{F814A14F-9CC7-46CC-BE54-E42FF37B5238}" srcOrd="1" destOrd="3" presId="urn:microsoft.com/office/officeart/2005/8/layout/vList4"/>
    <dgm:cxn modelId="{EBCEEC4C-C07F-49BE-971D-1DBAF6BDC038}" type="presOf" srcId="{CA247B37-9967-4EC4-9351-C194A5A59FA5}" destId="{5DDF3D20-A111-4731-9555-1D6AFBFCF896}" srcOrd="0" destOrd="0" presId="urn:microsoft.com/office/officeart/2005/8/layout/vList4"/>
    <dgm:cxn modelId="{DB12F41B-4566-46B5-BAF5-5369B52658BD}" type="presOf" srcId="{C75645D9-F0C3-41E5-A1B3-8154AA95A942}" destId="{7676CD8E-6ECD-4B61-A451-9F980B5F1C16}" srcOrd="1" destOrd="0" presId="urn:microsoft.com/office/officeart/2005/8/layout/vList4"/>
    <dgm:cxn modelId="{3C123294-FB00-4E01-97B6-3894194840E1}" srcId="{46A52DD8-134F-489E-96E2-7C4794730BAE}" destId="{E14FA532-CCD1-443B-B6B9-1B6F31301B8E}" srcOrd="1" destOrd="0" parTransId="{93393BD1-8BA2-4F43-8A2A-D3C1FF4C874B}" sibTransId="{462D8F88-18BE-413F-933A-35781D4EFA14}"/>
    <dgm:cxn modelId="{51A69B56-D0A4-44B6-A5D6-56822533BCA0}" type="presOf" srcId="{D51492D5-B209-4A17-8BE1-680ADCBC78A5}" destId="{6B57E30A-16F8-46E4-B089-D94E63FE171C}" srcOrd="0" destOrd="1" presId="urn:microsoft.com/office/officeart/2005/8/layout/vList4"/>
    <dgm:cxn modelId="{636FF2D7-1D42-4A93-9950-893CFF89739C}" type="presOf" srcId="{EF98018C-E52D-476B-B142-4D064EF7B323}" destId="{2252584F-9FE0-416B-864A-30D853D5ADEF}" srcOrd="1" destOrd="0" presId="urn:microsoft.com/office/officeart/2005/8/layout/vList4"/>
    <dgm:cxn modelId="{2EA38F7A-0076-485B-B2FF-D628524ED0EA}" srcId="{C75645D9-F0C3-41E5-A1B3-8154AA95A942}" destId="{B95345B4-55FC-4EA4-BC9E-3211ACA53958}" srcOrd="2" destOrd="0" parTransId="{66FD34ED-007F-4ED3-B0EC-B91DE5FD28C7}" sibTransId="{1CBCB5C4-47A8-424D-9789-C2F57DD16419}"/>
    <dgm:cxn modelId="{5D439106-5AEF-4061-9851-F8CB15F57D50}" type="presOf" srcId="{4191DCE4-EAB9-41CA-8E8E-B45571807EE0}" destId="{8F18387F-8A12-4B99-8923-040B994715B6}" srcOrd="1" destOrd="1" presId="urn:microsoft.com/office/officeart/2005/8/layout/vList4"/>
    <dgm:cxn modelId="{79CF0956-C324-4A30-83FE-05F11F3B6AAD}" type="presOf" srcId="{EF98018C-E52D-476B-B142-4D064EF7B323}" destId="{39C4B342-664A-4B02-ABD6-0CBA67E833F7}" srcOrd="0" destOrd="0" presId="urn:microsoft.com/office/officeart/2005/8/layout/vList4"/>
    <dgm:cxn modelId="{9FAF6B79-CB13-4928-88D0-3C5534E37A86}" srcId="{CA247B37-9967-4EC4-9351-C194A5A59FA5}" destId="{46A52DD8-134F-489E-96E2-7C4794730BAE}" srcOrd="0" destOrd="0" parTransId="{00DD2026-863E-469C-B4FB-1C275A22C1B3}" sibTransId="{EB4A02DC-3DB1-4AD2-BFCB-3A88C73944E1}"/>
    <dgm:cxn modelId="{C4211761-1A1A-41D1-ACE0-10733AFDE48B}" type="presOf" srcId="{46A52DD8-134F-489E-96E2-7C4794730BAE}" destId="{8F18387F-8A12-4B99-8923-040B994715B6}" srcOrd="1" destOrd="0" presId="urn:microsoft.com/office/officeart/2005/8/layout/vList4"/>
    <dgm:cxn modelId="{41198509-8F6F-4190-8A20-50D0EFFCBD66}" srcId="{712FD0AD-FD66-415C-83B7-429A19C96ED9}" destId="{D51492D5-B209-4A17-8BE1-680ADCBC78A5}" srcOrd="0" destOrd="0" parTransId="{79E01D82-7842-4965-8E20-70DE34AA0FFA}" sibTransId="{42A69138-BC90-4D0B-A3F5-A03CFE3579F7}"/>
    <dgm:cxn modelId="{72C222BB-02DA-41EC-AEC2-BF4C8949C97E}" srcId="{712FD0AD-FD66-415C-83B7-429A19C96ED9}" destId="{5B8C3B4F-096B-4070-8ECD-509F7700AEE2}" srcOrd="2" destOrd="0" parTransId="{88F772E8-7CE3-476C-A471-B9AB17F02F00}" sibTransId="{968CCE9A-1106-46A2-ACD2-AC734C2B476C}"/>
    <dgm:cxn modelId="{3E5B80AF-4A0C-4E96-90BC-0852DB6C1C4D}" srcId="{46A52DD8-134F-489E-96E2-7C4794730BAE}" destId="{4191DCE4-EAB9-41CA-8E8E-B45571807EE0}" srcOrd="0" destOrd="0" parTransId="{196D98FC-B085-47CE-8A0F-97E7419D0428}" sibTransId="{6E8F6EB1-5B50-4CF5-BB62-16DA12BEFB6E}"/>
    <dgm:cxn modelId="{5355A662-0466-4A60-9A4A-3E6FA144E135}" type="presOf" srcId="{D6545351-32E2-4F90-A0D0-59E6D8443C73}" destId="{7676CD8E-6ECD-4B61-A451-9F980B5F1C16}" srcOrd="1" destOrd="2" presId="urn:microsoft.com/office/officeart/2005/8/layout/vList4"/>
    <dgm:cxn modelId="{B085AC9B-7A1D-4979-B577-D1CEE257BC2D}" srcId="{CA247B37-9967-4EC4-9351-C194A5A59FA5}" destId="{C75645D9-F0C3-41E5-A1B3-8154AA95A942}" srcOrd="3" destOrd="0" parTransId="{BFA2F0CC-F5D8-4D9C-8CE5-9111E5D99C50}" sibTransId="{20594F0C-B4F7-4AF6-BA3A-B1390884AA03}"/>
    <dgm:cxn modelId="{FF572FFF-6B50-4552-B27D-8D84C5AE84BC}" type="presOf" srcId="{E14FA532-CCD1-443B-B6B9-1B6F31301B8E}" destId="{8F18387F-8A12-4B99-8923-040B994715B6}" srcOrd="1" destOrd="2" presId="urn:microsoft.com/office/officeart/2005/8/layout/vList4"/>
    <dgm:cxn modelId="{6446945F-931E-47A2-9958-CB3AF9C063E5}" type="presOf" srcId="{B95345B4-55FC-4EA4-BC9E-3211ACA53958}" destId="{AF62037B-9591-46B8-A785-AF52125A4A7E}" srcOrd="0" destOrd="3" presId="urn:microsoft.com/office/officeart/2005/8/layout/vList4"/>
    <dgm:cxn modelId="{8FCFEF96-EC9D-4BD8-A9E9-5417511C99D9}" type="presOf" srcId="{E7F88E35-8F6D-4913-9706-579D6E7BE4DE}" destId="{F814A14F-9CC7-46CC-BE54-E42FF37B5238}" srcOrd="1" destOrd="2" presId="urn:microsoft.com/office/officeart/2005/8/layout/vList4"/>
    <dgm:cxn modelId="{B42F0ED6-5EF7-4581-BB72-3E3A9EE4AFF5}" type="presOf" srcId="{E7F88E35-8F6D-4913-9706-579D6E7BE4DE}" destId="{6B57E30A-16F8-46E4-B089-D94E63FE171C}" srcOrd="0" destOrd="2" presId="urn:microsoft.com/office/officeart/2005/8/layout/vList4"/>
    <dgm:cxn modelId="{54DACDBA-3E59-4AE0-BD6B-0AF478455416}" type="presOf" srcId="{4191DCE4-EAB9-41CA-8E8E-B45571807EE0}" destId="{4DFCCE2C-C2D5-4674-BE07-E4A0BDE006C0}" srcOrd="0" destOrd="1" presId="urn:microsoft.com/office/officeart/2005/8/layout/vList4"/>
    <dgm:cxn modelId="{B74B6CAF-749E-4669-87D1-C15CE5CD0DB1}" type="presParOf" srcId="{5DDF3D20-A111-4731-9555-1D6AFBFCF896}" destId="{49A0F6F8-DBDA-4EAC-92D3-6ABAFB935544}" srcOrd="0" destOrd="0" presId="urn:microsoft.com/office/officeart/2005/8/layout/vList4"/>
    <dgm:cxn modelId="{F9600102-737A-45FC-9F14-A1F3774ED3BE}" type="presParOf" srcId="{49A0F6F8-DBDA-4EAC-92D3-6ABAFB935544}" destId="{4DFCCE2C-C2D5-4674-BE07-E4A0BDE006C0}" srcOrd="0" destOrd="0" presId="urn:microsoft.com/office/officeart/2005/8/layout/vList4"/>
    <dgm:cxn modelId="{37C4E733-84EF-481B-A334-C8E737D11002}" type="presParOf" srcId="{49A0F6F8-DBDA-4EAC-92D3-6ABAFB935544}" destId="{C49E7B8C-3109-4DB1-A723-4BE28D105C4C}" srcOrd="1" destOrd="0" presId="urn:microsoft.com/office/officeart/2005/8/layout/vList4"/>
    <dgm:cxn modelId="{5AEBCEB1-EA6E-49E4-8D8B-53A5C4E3BFEF}" type="presParOf" srcId="{49A0F6F8-DBDA-4EAC-92D3-6ABAFB935544}" destId="{8F18387F-8A12-4B99-8923-040B994715B6}" srcOrd="2" destOrd="0" presId="urn:microsoft.com/office/officeart/2005/8/layout/vList4"/>
    <dgm:cxn modelId="{C164CED4-53ED-4435-A85F-F2044EA3A406}" type="presParOf" srcId="{5DDF3D20-A111-4731-9555-1D6AFBFCF896}" destId="{3DBDF1E7-3153-47F3-ADF7-7C74B9DC7788}" srcOrd="1" destOrd="0" presId="urn:microsoft.com/office/officeart/2005/8/layout/vList4"/>
    <dgm:cxn modelId="{E667413E-8C5B-4614-9C75-1E406A6BE043}" type="presParOf" srcId="{5DDF3D20-A111-4731-9555-1D6AFBFCF896}" destId="{E3BF0106-789B-43A2-9630-C71488CCBEF6}" srcOrd="2" destOrd="0" presId="urn:microsoft.com/office/officeart/2005/8/layout/vList4"/>
    <dgm:cxn modelId="{7E4ECED3-DC66-4337-92A2-6B7FF0C8E76C}" type="presParOf" srcId="{E3BF0106-789B-43A2-9630-C71488CCBEF6}" destId="{6B57E30A-16F8-46E4-B089-D94E63FE171C}" srcOrd="0" destOrd="0" presId="urn:microsoft.com/office/officeart/2005/8/layout/vList4"/>
    <dgm:cxn modelId="{CEC7A193-FE6F-4269-A08D-7D64E309B13C}" type="presParOf" srcId="{E3BF0106-789B-43A2-9630-C71488CCBEF6}" destId="{D8613DBE-B9FC-4770-9B4A-E4836A2DD46E}" srcOrd="1" destOrd="0" presId="urn:microsoft.com/office/officeart/2005/8/layout/vList4"/>
    <dgm:cxn modelId="{DC6DCCCC-113F-4CAD-B65B-4E279BEFBB2F}" type="presParOf" srcId="{E3BF0106-789B-43A2-9630-C71488CCBEF6}" destId="{F814A14F-9CC7-46CC-BE54-E42FF37B5238}" srcOrd="2" destOrd="0" presId="urn:microsoft.com/office/officeart/2005/8/layout/vList4"/>
    <dgm:cxn modelId="{006DED17-7C5D-4EEA-8ADB-C3D8867B529A}" type="presParOf" srcId="{5DDF3D20-A111-4731-9555-1D6AFBFCF896}" destId="{5D32BFD9-C8C6-4545-8412-97DC93159764}" srcOrd="3" destOrd="0" presId="urn:microsoft.com/office/officeart/2005/8/layout/vList4"/>
    <dgm:cxn modelId="{B235EB98-C292-4173-B8F7-7F3DE237D9FC}" type="presParOf" srcId="{5DDF3D20-A111-4731-9555-1D6AFBFCF896}" destId="{56DEE3F1-5390-4445-82CE-B5802E8B67B9}" srcOrd="4" destOrd="0" presId="urn:microsoft.com/office/officeart/2005/8/layout/vList4"/>
    <dgm:cxn modelId="{6F1064AD-13EF-4526-949C-29FBABB97A7E}" type="presParOf" srcId="{56DEE3F1-5390-4445-82CE-B5802E8B67B9}" destId="{39C4B342-664A-4B02-ABD6-0CBA67E833F7}" srcOrd="0" destOrd="0" presId="urn:microsoft.com/office/officeart/2005/8/layout/vList4"/>
    <dgm:cxn modelId="{CB0CEEEF-04AE-433F-AB36-68A4B1ED9C19}" type="presParOf" srcId="{56DEE3F1-5390-4445-82CE-B5802E8B67B9}" destId="{2F12796E-2ED9-4AA4-B4AF-5E40C84A6196}" srcOrd="1" destOrd="0" presId="urn:microsoft.com/office/officeart/2005/8/layout/vList4"/>
    <dgm:cxn modelId="{582ECCE3-58F5-4546-A130-DF7983480383}" type="presParOf" srcId="{56DEE3F1-5390-4445-82CE-B5802E8B67B9}" destId="{2252584F-9FE0-416B-864A-30D853D5ADEF}" srcOrd="2" destOrd="0" presId="urn:microsoft.com/office/officeart/2005/8/layout/vList4"/>
    <dgm:cxn modelId="{CA37055C-0FCD-422B-8B74-803E55739B2B}" type="presParOf" srcId="{5DDF3D20-A111-4731-9555-1D6AFBFCF896}" destId="{2546DD31-B965-41DF-9E70-78C04B1E3ED7}" srcOrd="5" destOrd="0" presId="urn:microsoft.com/office/officeart/2005/8/layout/vList4"/>
    <dgm:cxn modelId="{5DB1B8A0-394D-4D35-9871-36666C2A11E3}" type="presParOf" srcId="{5DDF3D20-A111-4731-9555-1D6AFBFCF896}" destId="{808E2BB0-988D-4221-BB7D-488371D99450}" srcOrd="6" destOrd="0" presId="urn:microsoft.com/office/officeart/2005/8/layout/vList4"/>
    <dgm:cxn modelId="{6EDB98BA-67D8-47A1-B5EA-A35B09C469F7}" type="presParOf" srcId="{808E2BB0-988D-4221-BB7D-488371D99450}" destId="{AF62037B-9591-46B8-A785-AF52125A4A7E}" srcOrd="0" destOrd="0" presId="urn:microsoft.com/office/officeart/2005/8/layout/vList4"/>
    <dgm:cxn modelId="{4EC5B4C9-4C9D-43A7-A278-4F71CF8FDB95}" type="presParOf" srcId="{808E2BB0-988D-4221-BB7D-488371D99450}" destId="{D24E4202-AFBB-4EB2-9440-44EF89134E38}" srcOrd="1" destOrd="0" presId="urn:microsoft.com/office/officeart/2005/8/layout/vList4"/>
    <dgm:cxn modelId="{1395F250-11D8-440A-9F61-C3F5FCA6DBA4}" type="presParOf" srcId="{808E2BB0-988D-4221-BB7D-488371D99450}" destId="{7676CD8E-6ECD-4B61-A451-9F980B5F1C16}"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FEADD9-F67D-41F5-BA4C-3C84956E7F46}" type="doc">
      <dgm:prSet loTypeId="urn:microsoft.com/office/officeart/2005/8/layout/chevron2" loCatId="list" qsTypeId="urn:microsoft.com/office/officeart/2005/8/quickstyle/simple2" qsCatId="simple" csTypeId="urn:microsoft.com/office/officeart/2005/8/colors/accent1_2" csCatId="accent1" phldr="1"/>
      <dgm:spPr/>
      <dgm:t>
        <a:bodyPr/>
        <a:lstStyle/>
        <a:p>
          <a:endParaRPr lang="en-US"/>
        </a:p>
      </dgm:t>
    </dgm:pt>
    <dgm:pt modelId="{C59269D0-92A5-481C-BA64-727AFB0DD545}">
      <dgm:prSet phldrT="[Text]" custT="1"/>
      <dgm:spPr/>
      <dgm:t>
        <a:bodyPr/>
        <a:lstStyle/>
        <a:p>
          <a:r>
            <a:rPr lang="en-US" sz="2000" dirty="0" smtClean="0"/>
            <a:t>Assemble the project team and train in house resources to develop the solution</a:t>
          </a:r>
          <a:endParaRPr lang="en-US" sz="2000" dirty="0">
            <a:effectLst/>
          </a:endParaRPr>
        </a:p>
      </dgm:t>
    </dgm:pt>
    <dgm:pt modelId="{312CC84D-092F-422A-AA24-A4619DBBB7BE}" type="parTrans" cxnId="{9071FB3B-D26B-4384-BD1A-80C12C62D02C}">
      <dgm:prSet/>
      <dgm:spPr/>
      <dgm:t>
        <a:bodyPr/>
        <a:lstStyle/>
        <a:p>
          <a:endParaRPr lang="en-US"/>
        </a:p>
      </dgm:t>
    </dgm:pt>
    <dgm:pt modelId="{266DE8E8-1339-41C4-B9A7-6148496C7FA9}" type="sibTrans" cxnId="{9071FB3B-D26B-4384-BD1A-80C12C62D02C}">
      <dgm:prSet/>
      <dgm:spPr/>
      <dgm:t>
        <a:bodyPr/>
        <a:lstStyle/>
        <a:p>
          <a:endParaRPr lang="en-US"/>
        </a:p>
      </dgm:t>
    </dgm:pt>
    <dgm:pt modelId="{AF81C954-1F96-4400-A7A3-28901B40FCE6}">
      <dgm:prSet phldrT="[Text]" custT="1"/>
      <dgm:spPr/>
      <dgm:t>
        <a:bodyPr/>
        <a:lstStyle/>
        <a:p>
          <a:r>
            <a:rPr lang="en-US" sz="1600" b="0" dirty="0" smtClean="0">
              <a:effectLst/>
            </a:rPr>
            <a:t>3</a:t>
          </a:r>
          <a:endParaRPr lang="en-US" sz="1600" b="0" dirty="0">
            <a:effectLst/>
          </a:endParaRPr>
        </a:p>
      </dgm:t>
    </dgm:pt>
    <dgm:pt modelId="{BD666EAB-CC0C-4CA8-921C-BE5335BEB2EC}" type="parTrans" cxnId="{3B3E5A69-4DD1-44DE-85CF-C4F2E4021B6A}">
      <dgm:prSet/>
      <dgm:spPr/>
      <dgm:t>
        <a:bodyPr/>
        <a:lstStyle/>
        <a:p>
          <a:endParaRPr lang="en-US"/>
        </a:p>
      </dgm:t>
    </dgm:pt>
    <dgm:pt modelId="{170F4426-7588-44B0-9813-CED38B6A7BBD}" type="sibTrans" cxnId="{3B3E5A69-4DD1-44DE-85CF-C4F2E4021B6A}">
      <dgm:prSet/>
      <dgm:spPr/>
      <dgm:t>
        <a:bodyPr/>
        <a:lstStyle/>
        <a:p>
          <a:endParaRPr lang="en-US"/>
        </a:p>
      </dgm:t>
    </dgm:pt>
    <dgm:pt modelId="{587812ED-47B3-4CD3-9D00-2E85EE03FD7D}">
      <dgm:prSet phldrT="[Text]" custT="1"/>
      <dgm:spPr/>
      <dgm:t>
        <a:bodyPr/>
        <a:lstStyle/>
        <a:p>
          <a:r>
            <a:rPr lang="en-US" sz="1600" dirty="0" smtClean="0">
              <a:effectLst/>
            </a:rPr>
            <a:t>4</a:t>
          </a:r>
          <a:endParaRPr lang="en-US" sz="1600" dirty="0">
            <a:effectLst/>
          </a:endParaRPr>
        </a:p>
      </dgm:t>
    </dgm:pt>
    <dgm:pt modelId="{E199644E-610B-4E71-AAB1-72A5D745A357}" type="parTrans" cxnId="{6060C097-155B-4AC2-98AF-4B17A40F341C}">
      <dgm:prSet/>
      <dgm:spPr/>
      <dgm:t>
        <a:bodyPr/>
        <a:lstStyle/>
        <a:p>
          <a:endParaRPr lang="en-US"/>
        </a:p>
      </dgm:t>
    </dgm:pt>
    <dgm:pt modelId="{B6E5C959-4934-4AA3-9648-A08CBA898949}" type="sibTrans" cxnId="{6060C097-155B-4AC2-98AF-4B17A40F341C}">
      <dgm:prSet/>
      <dgm:spPr/>
      <dgm:t>
        <a:bodyPr/>
        <a:lstStyle/>
        <a:p>
          <a:endParaRPr lang="en-US"/>
        </a:p>
      </dgm:t>
    </dgm:pt>
    <dgm:pt modelId="{17D651AA-C57B-420A-81AA-BD63B69A0531}">
      <dgm:prSet phldrT="[Text]" custT="1"/>
      <dgm:spPr/>
      <dgm:t>
        <a:bodyPr/>
        <a:lstStyle/>
        <a:p>
          <a:r>
            <a:rPr lang="en-US" sz="2000" dirty="0" smtClean="0">
              <a:effectLst/>
            </a:rPr>
            <a:t>Take advantage of  published common scenario guidance for App design</a:t>
          </a:r>
          <a:endParaRPr lang="en-US" sz="2000" dirty="0">
            <a:effectLst/>
          </a:endParaRPr>
        </a:p>
      </dgm:t>
    </dgm:pt>
    <dgm:pt modelId="{66AB6F8C-C0E1-4DB4-8D68-AA06AA787B23}" type="parTrans" cxnId="{FBA9753A-B065-4CF3-8338-813BDBB76150}">
      <dgm:prSet/>
      <dgm:spPr/>
      <dgm:t>
        <a:bodyPr/>
        <a:lstStyle/>
        <a:p>
          <a:endParaRPr lang="en-US"/>
        </a:p>
      </dgm:t>
    </dgm:pt>
    <dgm:pt modelId="{D6EF5B40-6F2C-4A72-9965-A85F616BF0F3}" type="sibTrans" cxnId="{FBA9753A-B065-4CF3-8338-813BDBB76150}">
      <dgm:prSet/>
      <dgm:spPr/>
      <dgm:t>
        <a:bodyPr/>
        <a:lstStyle/>
        <a:p>
          <a:endParaRPr lang="en-US"/>
        </a:p>
      </dgm:t>
    </dgm:pt>
    <dgm:pt modelId="{24C83428-43EC-448A-968F-6ED1EB65C2D6}">
      <dgm:prSet phldrT="[Text]" custT="1"/>
      <dgm:spPr/>
      <dgm:t>
        <a:bodyPr/>
        <a:lstStyle/>
        <a:p>
          <a:r>
            <a:rPr lang="en-US" sz="2000" dirty="0" smtClean="0">
              <a:effectLst/>
            </a:rPr>
            <a:t>Project implementation(within 90 days of development SOW signed off )</a:t>
          </a:r>
          <a:endParaRPr lang="en-US" sz="2000" dirty="0">
            <a:effectLst/>
          </a:endParaRPr>
        </a:p>
      </dgm:t>
    </dgm:pt>
    <dgm:pt modelId="{B906CE50-EFBB-4A3C-96E0-0E7CAD12AB88}" type="parTrans" cxnId="{FBEF9D63-7B34-4A0C-9D82-4E32C0FF7201}">
      <dgm:prSet/>
      <dgm:spPr/>
      <dgm:t>
        <a:bodyPr/>
        <a:lstStyle/>
        <a:p>
          <a:endParaRPr lang="en-US"/>
        </a:p>
      </dgm:t>
    </dgm:pt>
    <dgm:pt modelId="{C5D0C65A-CDFE-4AFC-96CE-DA37D2AC7C2E}" type="sibTrans" cxnId="{FBEF9D63-7B34-4A0C-9D82-4E32C0FF7201}">
      <dgm:prSet/>
      <dgm:spPr/>
      <dgm:t>
        <a:bodyPr/>
        <a:lstStyle/>
        <a:p>
          <a:endParaRPr lang="en-US"/>
        </a:p>
      </dgm:t>
    </dgm:pt>
    <dgm:pt modelId="{1EBECC48-54F6-4080-A6F8-EE8F30981AEF}">
      <dgm:prSet phldrT="[Text]" custT="1"/>
      <dgm:spPr/>
      <dgm:t>
        <a:bodyPr/>
        <a:lstStyle/>
        <a:p>
          <a:r>
            <a:rPr lang="en-US" sz="2000" dirty="0" smtClean="0">
              <a:effectLst/>
            </a:rPr>
            <a:t>Jointly review the development SOW and technical SME allocation</a:t>
          </a:r>
          <a:endParaRPr lang="en-US" sz="2000" dirty="0">
            <a:effectLst/>
          </a:endParaRPr>
        </a:p>
      </dgm:t>
    </dgm:pt>
    <dgm:pt modelId="{46A70B1D-E963-47A0-BEDE-F7C092C9EDE5}" type="parTrans" cxnId="{719D9F2A-E5BF-4FBC-9D8E-02306171419F}">
      <dgm:prSet/>
      <dgm:spPr/>
      <dgm:t>
        <a:bodyPr/>
        <a:lstStyle/>
        <a:p>
          <a:endParaRPr lang="en-US"/>
        </a:p>
      </dgm:t>
    </dgm:pt>
    <dgm:pt modelId="{B24ADD0F-D41D-411A-83BE-155E326DF011}" type="sibTrans" cxnId="{719D9F2A-E5BF-4FBC-9D8E-02306171419F}">
      <dgm:prSet/>
      <dgm:spPr/>
      <dgm:t>
        <a:bodyPr/>
        <a:lstStyle/>
        <a:p>
          <a:endParaRPr lang="en-US"/>
        </a:p>
      </dgm:t>
    </dgm:pt>
    <dgm:pt modelId="{875404B5-C2A6-4DB3-8507-6BFEA5FFD3B5}">
      <dgm:prSet phldrT="[Text]" custT="1"/>
      <dgm:spPr/>
      <dgm:t>
        <a:bodyPr/>
        <a:lstStyle/>
        <a:p>
          <a:r>
            <a:rPr lang="en-US" sz="1600" dirty="0" smtClean="0">
              <a:effectLst/>
            </a:rPr>
            <a:t>5</a:t>
          </a:r>
          <a:endParaRPr lang="en-US" sz="1600" dirty="0">
            <a:effectLst/>
          </a:endParaRPr>
        </a:p>
      </dgm:t>
    </dgm:pt>
    <dgm:pt modelId="{47EDF2E0-1B58-4D45-9DB2-7FB1BF70E2E1}" type="sibTrans" cxnId="{1E0C0AEE-CE76-454C-9D63-1BF8FD5BAF6B}">
      <dgm:prSet/>
      <dgm:spPr/>
      <dgm:t>
        <a:bodyPr/>
        <a:lstStyle/>
        <a:p>
          <a:endParaRPr lang="en-US"/>
        </a:p>
      </dgm:t>
    </dgm:pt>
    <dgm:pt modelId="{6DA0A6BF-0283-4FDE-BCED-79C6DF66B3F4}" type="parTrans" cxnId="{1E0C0AEE-CE76-454C-9D63-1BF8FD5BAF6B}">
      <dgm:prSet/>
      <dgm:spPr/>
      <dgm:t>
        <a:bodyPr/>
        <a:lstStyle/>
        <a:p>
          <a:endParaRPr lang="en-US"/>
        </a:p>
      </dgm:t>
    </dgm:pt>
    <dgm:pt modelId="{AA046201-5C4D-445E-BF0B-5C6D2B0A1945}">
      <dgm:prSet phldrT="[Text]"/>
      <dgm:spPr/>
      <dgm:t>
        <a:bodyPr/>
        <a:lstStyle/>
        <a:p>
          <a:r>
            <a:rPr lang="en-US" dirty="0" smtClean="0">
              <a:effectLst/>
            </a:rPr>
            <a:t>2</a:t>
          </a:r>
          <a:endParaRPr lang="en-US" dirty="0">
            <a:effectLst/>
          </a:endParaRPr>
        </a:p>
      </dgm:t>
    </dgm:pt>
    <dgm:pt modelId="{40767EFF-7D52-4469-ACEE-7D28E67337E2}" type="sibTrans" cxnId="{B8AF1086-D7BE-446F-9133-738B599E9A7D}">
      <dgm:prSet/>
      <dgm:spPr/>
      <dgm:t>
        <a:bodyPr/>
        <a:lstStyle/>
        <a:p>
          <a:endParaRPr lang="en-US"/>
        </a:p>
      </dgm:t>
    </dgm:pt>
    <dgm:pt modelId="{FE92FC33-5E0F-4302-9E80-A69E8ACDDE56}" type="parTrans" cxnId="{B8AF1086-D7BE-446F-9133-738B599E9A7D}">
      <dgm:prSet/>
      <dgm:spPr/>
      <dgm:t>
        <a:bodyPr/>
        <a:lstStyle/>
        <a:p>
          <a:endParaRPr lang="en-US"/>
        </a:p>
      </dgm:t>
    </dgm:pt>
    <dgm:pt modelId="{9BB18901-C46A-47A2-BF49-525262ED87E4}">
      <dgm:prSet phldrT="[Text]"/>
      <dgm:spPr/>
      <dgm:t>
        <a:bodyPr/>
        <a:lstStyle/>
        <a:p>
          <a:r>
            <a:rPr lang="en-US" dirty="0" smtClean="0">
              <a:effectLst/>
            </a:rPr>
            <a:t>1</a:t>
          </a:r>
          <a:endParaRPr lang="en-US" dirty="0">
            <a:effectLst/>
          </a:endParaRPr>
        </a:p>
      </dgm:t>
    </dgm:pt>
    <dgm:pt modelId="{66BA5F31-81DD-48B5-ADE0-198F4D0F93AB}" type="parTrans" cxnId="{95ED0AC9-B414-45BB-A029-961FE7F90757}">
      <dgm:prSet/>
      <dgm:spPr/>
      <dgm:t>
        <a:bodyPr/>
        <a:lstStyle/>
        <a:p>
          <a:endParaRPr lang="en-US"/>
        </a:p>
      </dgm:t>
    </dgm:pt>
    <dgm:pt modelId="{D4B79DFD-9BE8-4C0E-960B-724A94C2899D}" type="sibTrans" cxnId="{95ED0AC9-B414-45BB-A029-961FE7F90757}">
      <dgm:prSet/>
      <dgm:spPr/>
      <dgm:t>
        <a:bodyPr/>
        <a:lstStyle/>
        <a:p>
          <a:endParaRPr lang="en-US"/>
        </a:p>
      </dgm:t>
    </dgm:pt>
    <dgm:pt modelId="{59EC713D-DD8C-4AE2-B549-A23A38E68D15}">
      <dgm:prSet phldrT="[Text]" custT="1"/>
      <dgm:spPr/>
      <dgm:t>
        <a:bodyPr/>
        <a:lstStyle/>
        <a:p>
          <a:r>
            <a:rPr lang="en-US" sz="2000" dirty="0" smtClean="0"/>
            <a:t>Meet Developer PnP program entrance criteria</a:t>
          </a:r>
          <a:endParaRPr lang="en-US" sz="2000" dirty="0"/>
        </a:p>
      </dgm:t>
    </dgm:pt>
    <dgm:pt modelId="{8A8A0239-EFC2-499F-A5B7-30106CA1AE64}" type="parTrans" cxnId="{4D88FAA4-372B-4E95-BE5B-B036841E0971}">
      <dgm:prSet/>
      <dgm:spPr/>
      <dgm:t>
        <a:bodyPr/>
        <a:lstStyle/>
        <a:p>
          <a:endParaRPr lang="en-US"/>
        </a:p>
      </dgm:t>
    </dgm:pt>
    <dgm:pt modelId="{FA504076-11BB-4FBF-AEC7-8883CF0216FA}" type="sibTrans" cxnId="{4D88FAA4-372B-4E95-BE5B-B036841E0971}">
      <dgm:prSet/>
      <dgm:spPr/>
      <dgm:t>
        <a:bodyPr/>
        <a:lstStyle/>
        <a:p>
          <a:endParaRPr lang="en-US"/>
        </a:p>
      </dgm:t>
    </dgm:pt>
    <dgm:pt modelId="{E0A59F45-96D9-4139-9F25-4E9298699FC5}">
      <dgm:prSet phldrT="[Text]" custT="1"/>
      <dgm:spPr/>
      <dgm:t>
        <a:bodyPr/>
        <a:lstStyle/>
        <a:p>
          <a:r>
            <a:rPr lang="en-US" sz="2000" dirty="0" smtClean="0"/>
            <a:t>Scheduling, assessment and design session with Developer PnP program SME</a:t>
          </a:r>
          <a:endParaRPr lang="en-US" sz="2000" dirty="0"/>
        </a:p>
      </dgm:t>
    </dgm:pt>
    <dgm:pt modelId="{F00E8A50-FD77-4B29-A555-E0D8A389F476}" type="parTrans" cxnId="{EC9584A0-C071-4272-87A4-2E69D6CA46D2}">
      <dgm:prSet/>
      <dgm:spPr/>
      <dgm:t>
        <a:bodyPr/>
        <a:lstStyle/>
        <a:p>
          <a:endParaRPr lang="en-US"/>
        </a:p>
      </dgm:t>
    </dgm:pt>
    <dgm:pt modelId="{121ED0CC-AE42-499D-AA06-C52C85233FB2}" type="sibTrans" cxnId="{EC9584A0-C071-4272-87A4-2E69D6CA46D2}">
      <dgm:prSet/>
      <dgm:spPr/>
      <dgm:t>
        <a:bodyPr/>
        <a:lstStyle/>
        <a:p>
          <a:endParaRPr lang="en-US"/>
        </a:p>
      </dgm:t>
    </dgm:pt>
    <dgm:pt modelId="{EAF44B18-45B5-4E8E-A9F7-796252813799}">
      <dgm:prSet phldrT="[Text]" custT="1"/>
      <dgm:spPr/>
      <dgm:t>
        <a:bodyPr/>
        <a:lstStyle/>
        <a:p>
          <a:r>
            <a:rPr lang="en-US" sz="1600" dirty="0" smtClean="0">
              <a:effectLst/>
            </a:rPr>
            <a:t>6</a:t>
          </a:r>
          <a:endParaRPr lang="en-US" sz="1600" dirty="0">
            <a:effectLst/>
          </a:endParaRPr>
        </a:p>
      </dgm:t>
    </dgm:pt>
    <dgm:pt modelId="{01B77326-18BF-4CD3-A24B-0F81A63B230B}" type="sibTrans" cxnId="{A1107CC5-0F78-4009-B1A8-2F37591937F8}">
      <dgm:prSet/>
      <dgm:spPr/>
      <dgm:t>
        <a:bodyPr/>
        <a:lstStyle/>
        <a:p>
          <a:endParaRPr lang="en-US"/>
        </a:p>
      </dgm:t>
    </dgm:pt>
    <dgm:pt modelId="{DA371ECF-FB93-4B41-A76D-67D377BA6B50}" type="parTrans" cxnId="{A1107CC5-0F78-4009-B1A8-2F37591937F8}">
      <dgm:prSet/>
      <dgm:spPr/>
      <dgm:t>
        <a:bodyPr/>
        <a:lstStyle/>
        <a:p>
          <a:endParaRPr lang="en-US"/>
        </a:p>
      </dgm:t>
    </dgm:pt>
    <dgm:pt modelId="{F284B23A-3326-4EC2-A014-E927C2EC0246}" type="pres">
      <dgm:prSet presAssocID="{F6FEADD9-F67D-41F5-BA4C-3C84956E7F46}" presName="linearFlow" presStyleCnt="0">
        <dgm:presLayoutVars>
          <dgm:dir/>
          <dgm:animLvl val="lvl"/>
          <dgm:resizeHandles val="exact"/>
        </dgm:presLayoutVars>
      </dgm:prSet>
      <dgm:spPr/>
      <dgm:t>
        <a:bodyPr/>
        <a:lstStyle/>
        <a:p>
          <a:endParaRPr lang="en-US"/>
        </a:p>
      </dgm:t>
    </dgm:pt>
    <dgm:pt modelId="{5645CD7A-9985-4EF2-B50B-1962D559670A}" type="pres">
      <dgm:prSet presAssocID="{9BB18901-C46A-47A2-BF49-525262ED87E4}" presName="composite" presStyleCnt="0"/>
      <dgm:spPr/>
      <dgm:t>
        <a:bodyPr/>
        <a:lstStyle/>
        <a:p>
          <a:endParaRPr lang="en-US"/>
        </a:p>
      </dgm:t>
    </dgm:pt>
    <dgm:pt modelId="{8696D1A5-F839-449A-869B-BFDD8D83905A}" type="pres">
      <dgm:prSet presAssocID="{9BB18901-C46A-47A2-BF49-525262ED87E4}" presName="parentText" presStyleLbl="alignNode1" presStyleIdx="0" presStyleCnt="6">
        <dgm:presLayoutVars>
          <dgm:chMax val="1"/>
          <dgm:bulletEnabled val="1"/>
        </dgm:presLayoutVars>
      </dgm:prSet>
      <dgm:spPr/>
      <dgm:t>
        <a:bodyPr/>
        <a:lstStyle/>
        <a:p>
          <a:endParaRPr lang="en-US"/>
        </a:p>
      </dgm:t>
    </dgm:pt>
    <dgm:pt modelId="{BA238C12-50BD-4B55-82B7-679311120741}" type="pres">
      <dgm:prSet presAssocID="{9BB18901-C46A-47A2-BF49-525262ED87E4}" presName="descendantText" presStyleLbl="alignAcc1" presStyleIdx="0" presStyleCnt="6">
        <dgm:presLayoutVars>
          <dgm:bulletEnabled val="1"/>
        </dgm:presLayoutVars>
      </dgm:prSet>
      <dgm:spPr/>
      <dgm:t>
        <a:bodyPr/>
        <a:lstStyle/>
        <a:p>
          <a:endParaRPr lang="en-US"/>
        </a:p>
      </dgm:t>
    </dgm:pt>
    <dgm:pt modelId="{9429EFBF-B534-42BF-A447-643C18B17A70}" type="pres">
      <dgm:prSet presAssocID="{D4B79DFD-9BE8-4C0E-960B-724A94C2899D}" presName="sp" presStyleCnt="0"/>
      <dgm:spPr/>
      <dgm:t>
        <a:bodyPr/>
        <a:lstStyle/>
        <a:p>
          <a:endParaRPr lang="en-US"/>
        </a:p>
      </dgm:t>
    </dgm:pt>
    <dgm:pt modelId="{50816268-2075-4E3F-882F-81784CE2BDFE}" type="pres">
      <dgm:prSet presAssocID="{AA046201-5C4D-445E-BF0B-5C6D2B0A1945}" presName="composite" presStyleCnt="0"/>
      <dgm:spPr/>
      <dgm:t>
        <a:bodyPr/>
        <a:lstStyle/>
        <a:p>
          <a:endParaRPr lang="en-US"/>
        </a:p>
      </dgm:t>
    </dgm:pt>
    <dgm:pt modelId="{EA6399AF-3DF3-4343-BF3A-3C27B2E8D3C4}" type="pres">
      <dgm:prSet presAssocID="{AA046201-5C4D-445E-BF0B-5C6D2B0A1945}" presName="parentText" presStyleLbl="alignNode1" presStyleIdx="1" presStyleCnt="6">
        <dgm:presLayoutVars>
          <dgm:chMax val="1"/>
          <dgm:bulletEnabled val="1"/>
        </dgm:presLayoutVars>
      </dgm:prSet>
      <dgm:spPr/>
      <dgm:t>
        <a:bodyPr/>
        <a:lstStyle/>
        <a:p>
          <a:endParaRPr lang="en-US"/>
        </a:p>
      </dgm:t>
    </dgm:pt>
    <dgm:pt modelId="{8E96983E-1988-4BA3-A534-6E275CCB0D69}" type="pres">
      <dgm:prSet presAssocID="{AA046201-5C4D-445E-BF0B-5C6D2B0A1945}" presName="descendantText" presStyleLbl="alignAcc1" presStyleIdx="1" presStyleCnt="6">
        <dgm:presLayoutVars>
          <dgm:bulletEnabled val="1"/>
        </dgm:presLayoutVars>
      </dgm:prSet>
      <dgm:spPr/>
      <dgm:t>
        <a:bodyPr/>
        <a:lstStyle/>
        <a:p>
          <a:endParaRPr lang="en-US"/>
        </a:p>
      </dgm:t>
    </dgm:pt>
    <dgm:pt modelId="{0538AF01-4404-4899-9585-F3C43BBCDF7C}" type="pres">
      <dgm:prSet presAssocID="{40767EFF-7D52-4469-ACEE-7D28E67337E2}" presName="sp" presStyleCnt="0"/>
      <dgm:spPr/>
      <dgm:t>
        <a:bodyPr/>
        <a:lstStyle/>
        <a:p>
          <a:endParaRPr lang="en-US"/>
        </a:p>
      </dgm:t>
    </dgm:pt>
    <dgm:pt modelId="{8DD3394A-C6B7-4229-8044-48DF9D9D2DFA}" type="pres">
      <dgm:prSet presAssocID="{AF81C954-1F96-4400-A7A3-28901B40FCE6}" presName="composite" presStyleCnt="0"/>
      <dgm:spPr/>
      <dgm:t>
        <a:bodyPr/>
        <a:lstStyle/>
        <a:p>
          <a:endParaRPr lang="en-US"/>
        </a:p>
      </dgm:t>
    </dgm:pt>
    <dgm:pt modelId="{F98FC1C1-8B6A-4533-8ED3-4BEF3EA45044}" type="pres">
      <dgm:prSet presAssocID="{AF81C954-1F96-4400-A7A3-28901B40FCE6}" presName="parentText" presStyleLbl="alignNode1" presStyleIdx="2" presStyleCnt="6">
        <dgm:presLayoutVars>
          <dgm:chMax val="1"/>
          <dgm:bulletEnabled val="1"/>
        </dgm:presLayoutVars>
      </dgm:prSet>
      <dgm:spPr/>
      <dgm:t>
        <a:bodyPr/>
        <a:lstStyle/>
        <a:p>
          <a:endParaRPr lang="en-US"/>
        </a:p>
      </dgm:t>
    </dgm:pt>
    <dgm:pt modelId="{CFB4BA54-1902-48CE-A2DA-BB290594A290}" type="pres">
      <dgm:prSet presAssocID="{AF81C954-1F96-4400-A7A3-28901B40FCE6}" presName="descendantText" presStyleLbl="alignAcc1" presStyleIdx="2" presStyleCnt="6">
        <dgm:presLayoutVars>
          <dgm:bulletEnabled val="1"/>
        </dgm:presLayoutVars>
      </dgm:prSet>
      <dgm:spPr/>
      <dgm:t>
        <a:bodyPr/>
        <a:lstStyle/>
        <a:p>
          <a:endParaRPr lang="en-US"/>
        </a:p>
      </dgm:t>
    </dgm:pt>
    <dgm:pt modelId="{53B9B2AB-19EF-4EBC-8B2E-5721582BEEA3}" type="pres">
      <dgm:prSet presAssocID="{170F4426-7588-44B0-9813-CED38B6A7BBD}" presName="sp" presStyleCnt="0"/>
      <dgm:spPr/>
      <dgm:t>
        <a:bodyPr/>
        <a:lstStyle/>
        <a:p>
          <a:endParaRPr lang="en-US"/>
        </a:p>
      </dgm:t>
    </dgm:pt>
    <dgm:pt modelId="{6D3D64A2-1EE4-460D-B8C8-22A04718732C}" type="pres">
      <dgm:prSet presAssocID="{587812ED-47B3-4CD3-9D00-2E85EE03FD7D}" presName="composite" presStyleCnt="0"/>
      <dgm:spPr/>
      <dgm:t>
        <a:bodyPr/>
        <a:lstStyle/>
        <a:p>
          <a:endParaRPr lang="en-US"/>
        </a:p>
      </dgm:t>
    </dgm:pt>
    <dgm:pt modelId="{8A2B1735-F005-402A-B186-D3E5CE0B3274}" type="pres">
      <dgm:prSet presAssocID="{587812ED-47B3-4CD3-9D00-2E85EE03FD7D}" presName="parentText" presStyleLbl="alignNode1" presStyleIdx="3" presStyleCnt="6">
        <dgm:presLayoutVars>
          <dgm:chMax val="1"/>
          <dgm:bulletEnabled val="1"/>
        </dgm:presLayoutVars>
      </dgm:prSet>
      <dgm:spPr/>
      <dgm:t>
        <a:bodyPr/>
        <a:lstStyle/>
        <a:p>
          <a:endParaRPr lang="en-US"/>
        </a:p>
      </dgm:t>
    </dgm:pt>
    <dgm:pt modelId="{86AA8D57-C540-470D-B872-8FE72286FBE6}" type="pres">
      <dgm:prSet presAssocID="{587812ED-47B3-4CD3-9D00-2E85EE03FD7D}" presName="descendantText" presStyleLbl="alignAcc1" presStyleIdx="3" presStyleCnt="6">
        <dgm:presLayoutVars>
          <dgm:bulletEnabled val="1"/>
        </dgm:presLayoutVars>
      </dgm:prSet>
      <dgm:spPr/>
      <dgm:t>
        <a:bodyPr/>
        <a:lstStyle/>
        <a:p>
          <a:endParaRPr lang="en-US"/>
        </a:p>
      </dgm:t>
    </dgm:pt>
    <dgm:pt modelId="{F0CCAD09-C621-4DA4-A2E8-4F89E85532A5}" type="pres">
      <dgm:prSet presAssocID="{B6E5C959-4934-4AA3-9648-A08CBA898949}" presName="sp" presStyleCnt="0"/>
      <dgm:spPr/>
      <dgm:t>
        <a:bodyPr/>
        <a:lstStyle/>
        <a:p>
          <a:endParaRPr lang="en-US"/>
        </a:p>
      </dgm:t>
    </dgm:pt>
    <dgm:pt modelId="{36CBC757-074A-460D-A645-49E48AD21345}" type="pres">
      <dgm:prSet presAssocID="{875404B5-C2A6-4DB3-8507-6BFEA5FFD3B5}" presName="composite" presStyleCnt="0"/>
      <dgm:spPr/>
      <dgm:t>
        <a:bodyPr/>
        <a:lstStyle/>
        <a:p>
          <a:endParaRPr lang="en-US"/>
        </a:p>
      </dgm:t>
    </dgm:pt>
    <dgm:pt modelId="{109425D9-6F26-4FB7-B101-A771AA5B2946}" type="pres">
      <dgm:prSet presAssocID="{875404B5-C2A6-4DB3-8507-6BFEA5FFD3B5}" presName="parentText" presStyleLbl="alignNode1" presStyleIdx="4" presStyleCnt="6">
        <dgm:presLayoutVars>
          <dgm:chMax val="1"/>
          <dgm:bulletEnabled val="1"/>
        </dgm:presLayoutVars>
      </dgm:prSet>
      <dgm:spPr/>
      <dgm:t>
        <a:bodyPr/>
        <a:lstStyle/>
        <a:p>
          <a:endParaRPr lang="en-US"/>
        </a:p>
      </dgm:t>
    </dgm:pt>
    <dgm:pt modelId="{ADD93F01-A77F-4349-9079-F170D5CE9CEB}" type="pres">
      <dgm:prSet presAssocID="{875404B5-C2A6-4DB3-8507-6BFEA5FFD3B5}" presName="descendantText" presStyleLbl="alignAcc1" presStyleIdx="4" presStyleCnt="6">
        <dgm:presLayoutVars>
          <dgm:bulletEnabled val="1"/>
        </dgm:presLayoutVars>
      </dgm:prSet>
      <dgm:spPr/>
      <dgm:t>
        <a:bodyPr/>
        <a:lstStyle/>
        <a:p>
          <a:endParaRPr lang="en-US"/>
        </a:p>
      </dgm:t>
    </dgm:pt>
    <dgm:pt modelId="{9524DD0B-60AF-46BE-9AE8-DDC1FEEF28D5}" type="pres">
      <dgm:prSet presAssocID="{47EDF2E0-1B58-4D45-9DB2-7FB1BF70E2E1}" presName="sp" presStyleCnt="0"/>
      <dgm:spPr/>
      <dgm:t>
        <a:bodyPr/>
        <a:lstStyle/>
        <a:p>
          <a:endParaRPr lang="en-US"/>
        </a:p>
      </dgm:t>
    </dgm:pt>
    <dgm:pt modelId="{4DF8784D-8014-4EBD-B63C-0AA9F10B8CDD}" type="pres">
      <dgm:prSet presAssocID="{EAF44B18-45B5-4E8E-A9F7-796252813799}" presName="composite" presStyleCnt="0"/>
      <dgm:spPr/>
      <dgm:t>
        <a:bodyPr/>
        <a:lstStyle/>
        <a:p>
          <a:endParaRPr lang="en-US"/>
        </a:p>
      </dgm:t>
    </dgm:pt>
    <dgm:pt modelId="{6C95058B-211A-4165-9E90-B71D35383143}" type="pres">
      <dgm:prSet presAssocID="{EAF44B18-45B5-4E8E-A9F7-796252813799}" presName="parentText" presStyleLbl="alignNode1" presStyleIdx="5" presStyleCnt="6">
        <dgm:presLayoutVars>
          <dgm:chMax val="1"/>
          <dgm:bulletEnabled val="1"/>
        </dgm:presLayoutVars>
      </dgm:prSet>
      <dgm:spPr/>
      <dgm:t>
        <a:bodyPr/>
        <a:lstStyle/>
        <a:p>
          <a:endParaRPr lang="en-US"/>
        </a:p>
      </dgm:t>
    </dgm:pt>
    <dgm:pt modelId="{20F9A790-FC2E-4CFB-851D-17DE0076CF38}" type="pres">
      <dgm:prSet presAssocID="{EAF44B18-45B5-4E8E-A9F7-796252813799}" presName="descendantText" presStyleLbl="alignAcc1" presStyleIdx="5" presStyleCnt="6">
        <dgm:presLayoutVars>
          <dgm:bulletEnabled val="1"/>
        </dgm:presLayoutVars>
      </dgm:prSet>
      <dgm:spPr/>
      <dgm:t>
        <a:bodyPr/>
        <a:lstStyle/>
        <a:p>
          <a:endParaRPr lang="en-US"/>
        </a:p>
      </dgm:t>
    </dgm:pt>
  </dgm:ptLst>
  <dgm:cxnLst>
    <dgm:cxn modelId="{A1107CC5-0F78-4009-B1A8-2F37591937F8}" srcId="{F6FEADD9-F67D-41F5-BA4C-3C84956E7F46}" destId="{EAF44B18-45B5-4E8E-A9F7-796252813799}" srcOrd="5" destOrd="0" parTransId="{DA371ECF-FB93-4B41-A76D-67D377BA6B50}" sibTransId="{01B77326-18BF-4CD3-A24B-0F81A63B230B}"/>
    <dgm:cxn modelId="{A612E621-6943-4CE5-86F7-0940CC789E7E}" type="presOf" srcId="{587812ED-47B3-4CD3-9D00-2E85EE03FD7D}" destId="{8A2B1735-F005-402A-B186-D3E5CE0B3274}" srcOrd="0" destOrd="0" presId="urn:microsoft.com/office/officeart/2005/8/layout/chevron2"/>
    <dgm:cxn modelId="{B11B2D0C-9971-4D6A-8397-0BB6B44789A6}" type="presOf" srcId="{AF81C954-1F96-4400-A7A3-28901B40FCE6}" destId="{F98FC1C1-8B6A-4533-8ED3-4BEF3EA45044}" srcOrd="0" destOrd="0" presId="urn:microsoft.com/office/officeart/2005/8/layout/chevron2"/>
    <dgm:cxn modelId="{F89B358A-5716-42AE-BC10-FC6E063169CA}" type="presOf" srcId="{24C83428-43EC-448A-968F-6ED1EB65C2D6}" destId="{20F9A790-FC2E-4CFB-851D-17DE0076CF38}" srcOrd="0" destOrd="0" presId="urn:microsoft.com/office/officeart/2005/8/layout/chevron2"/>
    <dgm:cxn modelId="{FFB04722-6DE6-4E94-80F9-28768E7CD1EA}" type="presOf" srcId="{AA046201-5C4D-445E-BF0B-5C6D2B0A1945}" destId="{EA6399AF-3DF3-4343-BF3A-3C27B2E8D3C4}" srcOrd="0" destOrd="0" presId="urn:microsoft.com/office/officeart/2005/8/layout/chevron2"/>
    <dgm:cxn modelId="{9071FB3B-D26B-4384-BD1A-80C12C62D02C}" srcId="{AA046201-5C4D-445E-BF0B-5C6D2B0A1945}" destId="{C59269D0-92A5-481C-BA64-727AFB0DD545}" srcOrd="0" destOrd="0" parTransId="{312CC84D-092F-422A-AA24-A4619DBBB7BE}" sibTransId="{266DE8E8-1339-41C4-B9A7-6148496C7FA9}"/>
    <dgm:cxn modelId="{03377A2B-24B1-4CE6-8960-0304135A7B66}" type="presOf" srcId="{F6FEADD9-F67D-41F5-BA4C-3C84956E7F46}" destId="{F284B23A-3326-4EC2-A014-E927C2EC0246}" srcOrd="0" destOrd="0" presId="urn:microsoft.com/office/officeart/2005/8/layout/chevron2"/>
    <dgm:cxn modelId="{B8AF1086-D7BE-446F-9133-738B599E9A7D}" srcId="{F6FEADD9-F67D-41F5-BA4C-3C84956E7F46}" destId="{AA046201-5C4D-445E-BF0B-5C6D2B0A1945}" srcOrd="1" destOrd="0" parTransId="{FE92FC33-5E0F-4302-9E80-A69E8ACDDE56}" sibTransId="{40767EFF-7D52-4469-ACEE-7D28E67337E2}"/>
    <dgm:cxn modelId="{EC9584A0-C071-4272-87A4-2E69D6CA46D2}" srcId="{AF81C954-1F96-4400-A7A3-28901B40FCE6}" destId="{E0A59F45-96D9-4139-9F25-4E9298699FC5}" srcOrd="0" destOrd="0" parTransId="{F00E8A50-FD77-4B29-A555-E0D8A389F476}" sibTransId="{121ED0CC-AE42-499D-AA06-C52C85233FB2}"/>
    <dgm:cxn modelId="{C3E08473-1474-4B5C-92F3-3423776E65A2}" type="presOf" srcId="{EAF44B18-45B5-4E8E-A9F7-796252813799}" destId="{6C95058B-211A-4165-9E90-B71D35383143}" srcOrd="0" destOrd="0" presId="urn:microsoft.com/office/officeart/2005/8/layout/chevron2"/>
    <dgm:cxn modelId="{DAF7A84C-2BCF-41C8-B708-CA5A78423449}" type="presOf" srcId="{C59269D0-92A5-481C-BA64-727AFB0DD545}" destId="{8E96983E-1988-4BA3-A534-6E275CCB0D69}" srcOrd="0" destOrd="0" presId="urn:microsoft.com/office/officeart/2005/8/layout/chevron2"/>
    <dgm:cxn modelId="{4D88FAA4-372B-4E95-BE5B-B036841E0971}" srcId="{9BB18901-C46A-47A2-BF49-525262ED87E4}" destId="{59EC713D-DD8C-4AE2-B549-A23A38E68D15}" srcOrd="0" destOrd="0" parTransId="{8A8A0239-EFC2-499F-A5B7-30106CA1AE64}" sibTransId="{FA504076-11BB-4FBF-AEC7-8883CF0216FA}"/>
    <dgm:cxn modelId="{1E0C0AEE-CE76-454C-9D63-1BF8FD5BAF6B}" srcId="{F6FEADD9-F67D-41F5-BA4C-3C84956E7F46}" destId="{875404B5-C2A6-4DB3-8507-6BFEA5FFD3B5}" srcOrd="4" destOrd="0" parTransId="{6DA0A6BF-0283-4FDE-BCED-79C6DF66B3F4}" sibTransId="{47EDF2E0-1B58-4D45-9DB2-7FB1BF70E2E1}"/>
    <dgm:cxn modelId="{B73BBE1C-4526-497D-96C4-936FE0992B1A}" type="presOf" srcId="{17D651AA-C57B-420A-81AA-BD63B69A0531}" destId="{86AA8D57-C540-470D-B872-8FE72286FBE6}" srcOrd="0" destOrd="0" presId="urn:microsoft.com/office/officeart/2005/8/layout/chevron2"/>
    <dgm:cxn modelId="{BEDC6391-E3AA-4CC8-B795-DD1EDD6C6C93}" type="presOf" srcId="{875404B5-C2A6-4DB3-8507-6BFEA5FFD3B5}" destId="{109425D9-6F26-4FB7-B101-A771AA5B2946}" srcOrd="0" destOrd="0" presId="urn:microsoft.com/office/officeart/2005/8/layout/chevron2"/>
    <dgm:cxn modelId="{95ED0AC9-B414-45BB-A029-961FE7F90757}" srcId="{F6FEADD9-F67D-41F5-BA4C-3C84956E7F46}" destId="{9BB18901-C46A-47A2-BF49-525262ED87E4}" srcOrd="0" destOrd="0" parTransId="{66BA5F31-81DD-48B5-ADE0-198F4D0F93AB}" sibTransId="{D4B79DFD-9BE8-4C0E-960B-724A94C2899D}"/>
    <dgm:cxn modelId="{FBEF9D63-7B34-4A0C-9D82-4E32C0FF7201}" srcId="{EAF44B18-45B5-4E8E-A9F7-796252813799}" destId="{24C83428-43EC-448A-968F-6ED1EB65C2D6}" srcOrd="0" destOrd="0" parTransId="{B906CE50-EFBB-4A3C-96E0-0E7CAD12AB88}" sibTransId="{C5D0C65A-CDFE-4AFC-96CE-DA37D2AC7C2E}"/>
    <dgm:cxn modelId="{EE459124-2FA7-4B5C-A9C9-EEB98C6EDB13}" type="presOf" srcId="{E0A59F45-96D9-4139-9F25-4E9298699FC5}" destId="{CFB4BA54-1902-48CE-A2DA-BB290594A290}" srcOrd="0" destOrd="0" presId="urn:microsoft.com/office/officeart/2005/8/layout/chevron2"/>
    <dgm:cxn modelId="{0C2C62BE-8987-4CF1-927A-E939028EC8FB}" type="presOf" srcId="{59EC713D-DD8C-4AE2-B549-A23A38E68D15}" destId="{BA238C12-50BD-4B55-82B7-679311120741}" srcOrd="0" destOrd="0" presId="urn:microsoft.com/office/officeart/2005/8/layout/chevron2"/>
    <dgm:cxn modelId="{63E476C7-4EC8-4378-8600-861036A14B9A}" type="presOf" srcId="{9BB18901-C46A-47A2-BF49-525262ED87E4}" destId="{8696D1A5-F839-449A-869B-BFDD8D83905A}" srcOrd="0" destOrd="0" presId="urn:microsoft.com/office/officeart/2005/8/layout/chevron2"/>
    <dgm:cxn modelId="{3B3E5A69-4DD1-44DE-85CF-C4F2E4021B6A}" srcId="{F6FEADD9-F67D-41F5-BA4C-3C84956E7F46}" destId="{AF81C954-1F96-4400-A7A3-28901B40FCE6}" srcOrd="2" destOrd="0" parTransId="{BD666EAB-CC0C-4CA8-921C-BE5335BEB2EC}" sibTransId="{170F4426-7588-44B0-9813-CED38B6A7BBD}"/>
    <dgm:cxn modelId="{719D9F2A-E5BF-4FBC-9D8E-02306171419F}" srcId="{875404B5-C2A6-4DB3-8507-6BFEA5FFD3B5}" destId="{1EBECC48-54F6-4080-A6F8-EE8F30981AEF}" srcOrd="0" destOrd="0" parTransId="{46A70B1D-E963-47A0-BEDE-F7C092C9EDE5}" sibTransId="{B24ADD0F-D41D-411A-83BE-155E326DF011}"/>
    <dgm:cxn modelId="{FBA9753A-B065-4CF3-8338-813BDBB76150}" srcId="{587812ED-47B3-4CD3-9D00-2E85EE03FD7D}" destId="{17D651AA-C57B-420A-81AA-BD63B69A0531}" srcOrd="0" destOrd="0" parTransId="{66AB6F8C-C0E1-4DB4-8D68-AA06AA787B23}" sibTransId="{D6EF5B40-6F2C-4A72-9965-A85F616BF0F3}"/>
    <dgm:cxn modelId="{6060C097-155B-4AC2-98AF-4B17A40F341C}" srcId="{F6FEADD9-F67D-41F5-BA4C-3C84956E7F46}" destId="{587812ED-47B3-4CD3-9D00-2E85EE03FD7D}" srcOrd="3" destOrd="0" parTransId="{E199644E-610B-4E71-AAB1-72A5D745A357}" sibTransId="{B6E5C959-4934-4AA3-9648-A08CBA898949}"/>
    <dgm:cxn modelId="{05A8D919-B2F5-44AD-AF7F-740B1B144B9A}" type="presOf" srcId="{1EBECC48-54F6-4080-A6F8-EE8F30981AEF}" destId="{ADD93F01-A77F-4349-9079-F170D5CE9CEB}" srcOrd="0" destOrd="0" presId="urn:microsoft.com/office/officeart/2005/8/layout/chevron2"/>
    <dgm:cxn modelId="{AC1423E7-77E1-4047-994D-D8518538DDAF}" type="presParOf" srcId="{F284B23A-3326-4EC2-A014-E927C2EC0246}" destId="{5645CD7A-9985-4EF2-B50B-1962D559670A}" srcOrd="0" destOrd="0" presId="urn:microsoft.com/office/officeart/2005/8/layout/chevron2"/>
    <dgm:cxn modelId="{71C10665-F841-4684-B1FA-FB580B1048FA}" type="presParOf" srcId="{5645CD7A-9985-4EF2-B50B-1962D559670A}" destId="{8696D1A5-F839-449A-869B-BFDD8D83905A}" srcOrd="0" destOrd="0" presId="urn:microsoft.com/office/officeart/2005/8/layout/chevron2"/>
    <dgm:cxn modelId="{096E5F61-EE6D-49F1-AFFA-81841B022C9C}" type="presParOf" srcId="{5645CD7A-9985-4EF2-B50B-1962D559670A}" destId="{BA238C12-50BD-4B55-82B7-679311120741}" srcOrd="1" destOrd="0" presId="urn:microsoft.com/office/officeart/2005/8/layout/chevron2"/>
    <dgm:cxn modelId="{70EFF2BD-76AC-45C8-A7FA-0F63DCAB3EF1}" type="presParOf" srcId="{F284B23A-3326-4EC2-A014-E927C2EC0246}" destId="{9429EFBF-B534-42BF-A447-643C18B17A70}" srcOrd="1" destOrd="0" presId="urn:microsoft.com/office/officeart/2005/8/layout/chevron2"/>
    <dgm:cxn modelId="{353529B6-E1DF-4C63-9226-99E7201E4C26}" type="presParOf" srcId="{F284B23A-3326-4EC2-A014-E927C2EC0246}" destId="{50816268-2075-4E3F-882F-81784CE2BDFE}" srcOrd="2" destOrd="0" presId="urn:microsoft.com/office/officeart/2005/8/layout/chevron2"/>
    <dgm:cxn modelId="{5FD0BCCE-F79A-4E7E-9F14-728197A29EC8}" type="presParOf" srcId="{50816268-2075-4E3F-882F-81784CE2BDFE}" destId="{EA6399AF-3DF3-4343-BF3A-3C27B2E8D3C4}" srcOrd="0" destOrd="0" presId="urn:microsoft.com/office/officeart/2005/8/layout/chevron2"/>
    <dgm:cxn modelId="{9632273F-BFD2-4CD8-889C-232DDF696185}" type="presParOf" srcId="{50816268-2075-4E3F-882F-81784CE2BDFE}" destId="{8E96983E-1988-4BA3-A534-6E275CCB0D69}" srcOrd="1" destOrd="0" presId="urn:microsoft.com/office/officeart/2005/8/layout/chevron2"/>
    <dgm:cxn modelId="{712CD74F-53D8-484B-AE58-F5C52DDF2A8D}" type="presParOf" srcId="{F284B23A-3326-4EC2-A014-E927C2EC0246}" destId="{0538AF01-4404-4899-9585-F3C43BBCDF7C}" srcOrd="3" destOrd="0" presId="urn:microsoft.com/office/officeart/2005/8/layout/chevron2"/>
    <dgm:cxn modelId="{6429A736-47AB-4F04-BE6F-96C40B332EFF}" type="presParOf" srcId="{F284B23A-3326-4EC2-A014-E927C2EC0246}" destId="{8DD3394A-C6B7-4229-8044-48DF9D9D2DFA}" srcOrd="4" destOrd="0" presId="urn:microsoft.com/office/officeart/2005/8/layout/chevron2"/>
    <dgm:cxn modelId="{300302DD-E8B1-4454-B6B8-B91C16916F3E}" type="presParOf" srcId="{8DD3394A-C6B7-4229-8044-48DF9D9D2DFA}" destId="{F98FC1C1-8B6A-4533-8ED3-4BEF3EA45044}" srcOrd="0" destOrd="0" presId="urn:microsoft.com/office/officeart/2005/8/layout/chevron2"/>
    <dgm:cxn modelId="{2A9418E1-D9F1-4F73-9F2C-87C5E7E5A3AD}" type="presParOf" srcId="{8DD3394A-C6B7-4229-8044-48DF9D9D2DFA}" destId="{CFB4BA54-1902-48CE-A2DA-BB290594A290}" srcOrd="1" destOrd="0" presId="urn:microsoft.com/office/officeart/2005/8/layout/chevron2"/>
    <dgm:cxn modelId="{6DE2FBB9-B286-4984-9E25-7094B3C2FA70}" type="presParOf" srcId="{F284B23A-3326-4EC2-A014-E927C2EC0246}" destId="{53B9B2AB-19EF-4EBC-8B2E-5721582BEEA3}" srcOrd="5" destOrd="0" presId="urn:microsoft.com/office/officeart/2005/8/layout/chevron2"/>
    <dgm:cxn modelId="{DF0621FA-C7EF-421B-B22F-6A6733882C11}" type="presParOf" srcId="{F284B23A-3326-4EC2-A014-E927C2EC0246}" destId="{6D3D64A2-1EE4-460D-B8C8-22A04718732C}" srcOrd="6" destOrd="0" presId="urn:microsoft.com/office/officeart/2005/8/layout/chevron2"/>
    <dgm:cxn modelId="{0C7E9736-515F-47D5-A38F-0B2047A9D23F}" type="presParOf" srcId="{6D3D64A2-1EE4-460D-B8C8-22A04718732C}" destId="{8A2B1735-F005-402A-B186-D3E5CE0B3274}" srcOrd="0" destOrd="0" presId="urn:microsoft.com/office/officeart/2005/8/layout/chevron2"/>
    <dgm:cxn modelId="{2677593C-C0DC-40C8-8DF2-166B3BE6EE14}" type="presParOf" srcId="{6D3D64A2-1EE4-460D-B8C8-22A04718732C}" destId="{86AA8D57-C540-470D-B872-8FE72286FBE6}" srcOrd="1" destOrd="0" presId="urn:microsoft.com/office/officeart/2005/8/layout/chevron2"/>
    <dgm:cxn modelId="{E660F620-6C40-4D17-8377-5A8DAE3731FC}" type="presParOf" srcId="{F284B23A-3326-4EC2-A014-E927C2EC0246}" destId="{F0CCAD09-C621-4DA4-A2E8-4F89E85532A5}" srcOrd="7" destOrd="0" presId="urn:microsoft.com/office/officeart/2005/8/layout/chevron2"/>
    <dgm:cxn modelId="{322CE776-3F58-4B9D-BB94-236580F6885F}" type="presParOf" srcId="{F284B23A-3326-4EC2-A014-E927C2EC0246}" destId="{36CBC757-074A-460D-A645-49E48AD21345}" srcOrd="8" destOrd="0" presId="urn:microsoft.com/office/officeart/2005/8/layout/chevron2"/>
    <dgm:cxn modelId="{00353E5C-CA1C-4A48-A754-CE8B39CD02D2}" type="presParOf" srcId="{36CBC757-074A-460D-A645-49E48AD21345}" destId="{109425D9-6F26-4FB7-B101-A771AA5B2946}" srcOrd="0" destOrd="0" presId="urn:microsoft.com/office/officeart/2005/8/layout/chevron2"/>
    <dgm:cxn modelId="{BB19AF3D-C709-4281-A64A-9D5640C2158A}" type="presParOf" srcId="{36CBC757-074A-460D-A645-49E48AD21345}" destId="{ADD93F01-A77F-4349-9079-F170D5CE9CEB}" srcOrd="1" destOrd="0" presId="urn:microsoft.com/office/officeart/2005/8/layout/chevron2"/>
    <dgm:cxn modelId="{A2A9AB34-8F13-4ACF-8648-580741171650}" type="presParOf" srcId="{F284B23A-3326-4EC2-A014-E927C2EC0246}" destId="{9524DD0B-60AF-46BE-9AE8-DDC1FEEF28D5}" srcOrd="9" destOrd="0" presId="urn:microsoft.com/office/officeart/2005/8/layout/chevron2"/>
    <dgm:cxn modelId="{7F5EB085-0F7A-4E03-B4C5-1548EB8333F1}" type="presParOf" srcId="{F284B23A-3326-4EC2-A014-E927C2EC0246}" destId="{4DF8784D-8014-4EBD-B63C-0AA9F10B8CDD}" srcOrd="10" destOrd="0" presId="urn:microsoft.com/office/officeart/2005/8/layout/chevron2"/>
    <dgm:cxn modelId="{DACE3E30-0BD2-4512-A59C-B0F960DAB073}" type="presParOf" srcId="{4DF8784D-8014-4EBD-B63C-0AA9F10B8CDD}" destId="{6C95058B-211A-4165-9E90-B71D35383143}" srcOrd="0" destOrd="0" presId="urn:microsoft.com/office/officeart/2005/8/layout/chevron2"/>
    <dgm:cxn modelId="{45F0EAD8-D249-4FFB-A447-C6A7C961FF1C}" type="presParOf" srcId="{4DF8784D-8014-4EBD-B63C-0AA9F10B8CDD}" destId="{20F9A790-FC2E-4CFB-851D-17DE0076CF3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8A9C5B-7404-45F1-BEB0-EA475A91C57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C6E682-0CCE-4BF4-9D74-94F9F370D122}">
      <dgm:prSet phldrT="[Text]"/>
      <dgm:spPr/>
      <dgm:t>
        <a:bodyPr/>
        <a:lstStyle/>
        <a:p>
          <a:r>
            <a:rPr lang="en-US" smtClean="0"/>
            <a:t>In scope</a:t>
          </a:r>
          <a:endParaRPr lang="en-US"/>
        </a:p>
      </dgm:t>
    </dgm:pt>
    <dgm:pt modelId="{43CEE338-D927-41EF-A20E-772E56A488A0}" type="parTrans" cxnId="{9BBB686D-1E0D-48ED-8ABA-D7B3659AD737}">
      <dgm:prSet/>
      <dgm:spPr/>
      <dgm:t>
        <a:bodyPr/>
        <a:lstStyle/>
        <a:p>
          <a:endParaRPr lang="en-US"/>
        </a:p>
      </dgm:t>
    </dgm:pt>
    <dgm:pt modelId="{1DB4022C-3862-4B87-92D4-24B241BC7C61}" type="sibTrans" cxnId="{9BBB686D-1E0D-48ED-8ABA-D7B3659AD737}">
      <dgm:prSet/>
      <dgm:spPr/>
      <dgm:t>
        <a:bodyPr/>
        <a:lstStyle/>
        <a:p>
          <a:endParaRPr lang="en-US"/>
        </a:p>
      </dgm:t>
    </dgm:pt>
    <dgm:pt modelId="{5A432827-87AA-48C0-AB01-6B66A3667315}">
      <dgm:prSet phldrT="[Text]"/>
      <dgm:spPr/>
      <dgm:t>
        <a:bodyPr/>
        <a:lstStyle/>
        <a:p>
          <a:r>
            <a:rPr lang="en-US" dirty="0" smtClean="0"/>
            <a:t>Out of scope</a:t>
          </a:r>
          <a:endParaRPr lang="en-US" dirty="0"/>
        </a:p>
      </dgm:t>
    </dgm:pt>
    <dgm:pt modelId="{2F6825C3-6B90-4A35-BCD3-0DBB87034095}" type="parTrans" cxnId="{A1A96199-70F0-49E7-87DB-D1B758714A0B}">
      <dgm:prSet/>
      <dgm:spPr/>
      <dgm:t>
        <a:bodyPr/>
        <a:lstStyle/>
        <a:p>
          <a:endParaRPr lang="en-US"/>
        </a:p>
      </dgm:t>
    </dgm:pt>
    <dgm:pt modelId="{BF66E096-A97F-48E9-BE44-7D3E9E75DF1B}" type="sibTrans" cxnId="{A1A96199-70F0-49E7-87DB-D1B758714A0B}">
      <dgm:prSet/>
      <dgm:spPr/>
      <dgm:t>
        <a:bodyPr/>
        <a:lstStyle/>
        <a:p>
          <a:endParaRPr lang="en-US"/>
        </a:p>
      </dgm:t>
    </dgm:pt>
    <dgm:pt modelId="{F2F3FC7A-6A25-45FC-9F1E-5E139CE834DC}">
      <dgm:prSet/>
      <dgm:spPr/>
      <dgm:t>
        <a:bodyPr/>
        <a:lstStyle/>
        <a:p>
          <a:r>
            <a:rPr lang="en-US" noProof="0" dirty="0" smtClean="0"/>
            <a:t>Solution design guidance and technical support</a:t>
          </a:r>
        </a:p>
      </dgm:t>
    </dgm:pt>
    <dgm:pt modelId="{B8E20E58-283B-4D8B-9175-087BB55F4130}" type="parTrans" cxnId="{69660938-E9A5-40A3-A422-BE3B2D91CFCD}">
      <dgm:prSet/>
      <dgm:spPr/>
      <dgm:t>
        <a:bodyPr/>
        <a:lstStyle/>
        <a:p>
          <a:endParaRPr lang="en-US"/>
        </a:p>
      </dgm:t>
    </dgm:pt>
    <dgm:pt modelId="{EACEDE2E-FD53-4EA8-A05A-BE2B88DE31C0}" type="sibTrans" cxnId="{69660938-E9A5-40A3-A422-BE3B2D91CFCD}">
      <dgm:prSet/>
      <dgm:spPr/>
      <dgm:t>
        <a:bodyPr/>
        <a:lstStyle/>
        <a:p>
          <a:endParaRPr lang="en-US"/>
        </a:p>
      </dgm:t>
    </dgm:pt>
    <dgm:pt modelId="{707128F8-1E5B-4E1B-9BA1-F55BE64F4C84}">
      <dgm:prSet/>
      <dgm:spPr/>
      <dgm:t>
        <a:bodyPr/>
        <a:lstStyle/>
        <a:p>
          <a:r>
            <a:rPr lang="en-US" noProof="0" dirty="0" smtClean="0"/>
            <a:t>Solution migration guidance and technical support</a:t>
          </a:r>
          <a:endParaRPr lang="en-US" noProof="0" dirty="0"/>
        </a:p>
      </dgm:t>
    </dgm:pt>
    <dgm:pt modelId="{FB72032B-7E11-456A-A4D6-07BC40CC0643}" type="parTrans" cxnId="{B558C81B-87D0-4E04-89B6-0D7A1A6AD894}">
      <dgm:prSet/>
      <dgm:spPr/>
      <dgm:t>
        <a:bodyPr/>
        <a:lstStyle/>
        <a:p>
          <a:endParaRPr lang="en-US"/>
        </a:p>
      </dgm:t>
    </dgm:pt>
    <dgm:pt modelId="{EE0176F5-E3E3-40B7-8547-869E7B0EA4F6}" type="sibTrans" cxnId="{B558C81B-87D0-4E04-89B6-0D7A1A6AD894}">
      <dgm:prSet/>
      <dgm:spPr/>
      <dgm:t>
        <a:bodyPr/>
        <a:lstStyle/>
        <a:p>
          <a:endParaRPr lang="en-US"/>
        </a:p>
      </dgm:t>
    </dgm:pt>
    <dgm:pt modelId="{F8DF32A3-002F-47F1-B9A4-DBF802D8B9C6}">
      <dgm:prSet/>
      <dgm:spPr/>
      <dgm:t>
        <a:bodyPr/>
        <a:lstStyle/>
        <a:p>
          <a:r>
            <a:rPr lang="en-US" dirty="0" smtClean="0"/>
            <a:t>Infrastructural procurement and implementation</a:t>
          </a:r>
        </a:p>
      </dgm:t>
    </dgm:pt>
    <dgm:pt modelId="{40005AB4-A86E-4825-BC02-70131809B93A}" type="parTrans" cxnId="{72DB1982-6C2E-4C12-9406-E66608BDCA39}">
      <dgm:prSet/>
      <dgm:spPr/>
      <dgm:t>
        <a:bodyPr/>
        <a:lstStyle/>
        <a:p>
          <a:endParaRPr lang="en-US"/>
        </a:p>
      </dgm:t>
    </dgm:pt>
    <dgm:pt modelId="{54D66790-FF44-4BC2-B3ED-EA43A7849988}" type="sibTrans" cxnId="{72DB1982-6C2E-4C12-9406-E66608BDCA39}">
      <dgm:prSet/>
      <dgm:spPr/>
      <dgm:t>
        <a:bodyPr/>
        <a:lstStyle/>
        <a:p>
          <a:endParaRPr lang="en-US"/>
        </a:p>
      </dgm:t>
    </dgm:pt>
    <dgm:pt modelId="{2685E842-4D0C-43EA-9361-980F33429103}">
      <dgm:prSet/>
      <dgm:spPr/>
      <dgm:t>
        <a:bodyPr/>
        <a:lstStyle/>
        <a:p>
          <a:r>
            <a:rPr lang="en-US" dirty="0" smtClean="0"/>
            <a:t>Process adjustments</a:t>
          </a:r>
        </a:p>
      </dgm:t>
    </dgm:pt>
    <dgm:pt modelId="{F47F731A-D3A6-46A7-A654-EEDA63219C58}" type="parTrans" cxnId="{B8136761-FD08-4C6E-8BC7-8C94857515E5}">
      <dgm:prSet/>
      <dgm:spPr/>
      <dgm:t>
        <a:bodyPr/>
        <a:lstStyle/>
        <a:p>
          <a:endParaRPr lang="en-US"/>
        </a:p>
      </dgm:t>
    </dgm:pt>
    <dgm:pt modelId="{5132C721-C4AA-4E9E-8B3A-C471EBE2040F}" type="sibTrans" cxnId="{B8136761-FD08-4C6E-8BC7-8C94857515E5}">
      <dgm:prSet/>
      <dgm:spPr/>
      <dgm:t>
        <a:bodyPr/>
        <a:lstStyle/>
        <a:p>
          <a:endParaRPr lang="en-US"/>
        </a:p>
      </dgm:t>
    </dgm:pt>
    <dgm:pt modelId="{C2EB8603-BA8D-432D-87A1-036FDAFB5016}">
      <dgm:prSet/>
      <dgm:spPr/>
      <dgm:t>
        <a:bodyPr/>
        <a:lstStyle/>
        <a:p>
          <a:r>
            <a:rPr lang="en-US" dirty="0" smtClean="0"/>
            <a:t>Business requirement preparation </a:t>
          </a:r>
        </a:p>
      </dgm:t>
    </dgm:pt>
    <dgm:pt modelId="{79E75981-90C9-467E-8597-4CF01B5D6E5C}" type="parTrans" cxnId="{0EB40553-636A-4A88-9197-863CD3408CB5}">
      <dgm:prSet/>
      <dgm:spPr/>
      <dgm:t>
        <a:bodyPr/>
        <a:lstStyle/>
        <a:p>
          <a:endParaRPr lang="en-US"/>
        </a:p>
      </dgm:t>
    </dgm:pt>
    <dgm:pt modelId="{A5C89950-4805-4EE0-891F-054A4EFA2568}" type="sibTrans" cxnId="{0EB40553-636A-4A88-9197-863CD3408CB5}">
      <dgm:prSet/>
      <dgm:spPr/>
      <dgm:t>
        <a:bodyPr/>
        <a:lstStyle/>
        <a:p>
          <a:endParaRPr lang="en-US"/>
        </a:p>
      </dgm:t>
    </dgm:pt>
    <dgm:pt modelId="{31B3FA4C-44C9-4D42-966A-69E5B6B345E8}">
      <dgm:prSet/>
      <dgm:spPr/>
      <dgm:t>
        <a:bodyPr/>
        <a:lstStyle/>
        <a:p>
          <a:r>
            <a:rPr lang="en-US" dirty="0" smtClean="0"/>
            <a:t>Code development and testing</a:t>
          </a:r>
        </a:p>
      </dgm:t>
    </dgm:pt>
    <dgm:pt modelId="{EE77E3D4-0520-4811-9859-F5811597E11F}" type="parTrans" cxnId="{50AFB974-8E4D-467F-9673-3A58470E79A8}">
      <dgm:prSet/>
      <dgm:spPr/>
      <dgm:t>
        <a:bodyPr/>
        <a:lstStyle/>
        <a:p>
          <a:endParaRPr lang="en-US"/>
        </a:p>
      </dgm:t>
    </dgm:pt>
    <dgm:pt modelId="{E19D62BD-05C8-43F7-AB16-180F84E9AAE6}" type="sibTrans" cxnId="{50AFB974-8E4D-467F-9673-3A58470E79A8}">
      <dgm:prSet/>
      <dgm:spPr/>
      <dgm:t>
        <a:bodyPr/>
        <a:lstStyle/>
        <a:p>
          <a:endParaRPr lang="en-US"/>
        </a:p>
      </dgm:t>
    </dgm:pt>
    <dgm:pt modelId="{DAC3891A-F2EC-4F51-A605-B61EA095AB54}" type="pres">
      <dgm:prSet presAssocID="{B38A9C5B-7404-45F1-BEB0-EA475A91C576}" presName="linear" presStyleCnt="0">
        <dgm:presLayoutVars>
          <dgm:animLvl val="lvl"/>
          <dgm:resizeHandles val="exact"/>
        </dgm:presLayoutVars>
      </dgm:prSet>
      <dgm:spPr/>
      <dgm:t>
        <a:bodyPr/>
        <a:lstStyle/>
        <a:p>
          <a:endParaRPr lang="en-US"/>
        </a:p>
      </dgm:t>
    </dgm:pt>
    <dgm:pt modelId="{BB77B68E-563E-4D41-BCCD-BAB003CA6555}" type="pres">
      <dgm:prSet presAssocID="{5DC6E682-0CCE-4BF4-9D74-94F9F370D122}" presName="parentText" presStyleLbl="node1" presStyleIdx="0" presStyleCnt="2">
        <dgm:presLayoutVars>
          <dgm:chMax val="0"/>
          <dgm:bulletEnabled val="1"/>
        </dgm:presLayoutVars>
      </dgm:prSet>
      <dgm:spPr/>
      <dgm:t>
        <a:bodyPr/>
        <a:lstStyle/>
        <a:p>
          <a:endParaRPr lang="en-US"/>
        </a:p>
      </dgm:t>
    </dgm:pt>
    <dgm:pt modelId="{88986100-E25F-4AD5-BF06-526D0554AA6E}" type="pres">
      <dgm:prSet presAssocID="{5DC6E682-0CCE-4BF4-9D74-94F9F370D122}" presName="childText" presStyleLbl="revTx" presStyleIdx="0" presStyleCnt="2">
        <dgm:presLayoutVars>
          <dgm:bulletEnabled val="1"/>
        </dgm:presLayoutVars>
      </dgm:prSet>
      <dgm:spPr/>
      <dgm:t>
        <a:bodyPr/>
        <a:lstStyle/>
        <a:p>
          <a:endParaRPr lang="en-US"/>
        </a:p>
      </dgm:t>
    </dgm:pt>
    <dgm:pt modelId="{143D690B-360D-4226-A991-6E8A1ECA1D02}" type="pres">
      <dgm:prSet presAssocID="{5A432827-87AA-48C0-AB01-6B66A3667315}" presName="parentText" presStyleLbl="node1" presStyleIdx="1" presStyleCnt="2">
        <dgm:presLayoutVars>
          <dgm:chMax val="0"/>
          <dgm:bulletEnabled val="1"/>
        </dgm:presLayoutVars>
      </dgm:prSet>
      <dgm:spPr/>
      <dgm:t>
        <a:bodyPr/>
        <a:lstStyle/>
        <a:p>
          <a:endParaRPr lang="en-US"/>
        </a:p>
      </dgm:t>
    </dgm:pt>
    <dgm:pt modelId="{5B939FC1-DD07-4BEE-9E9F-861EF41E3562}" type="pres">
      <dgm:prSet presAssocID="{5A432827-87AA-48C0-AB01-6B66A3667315}" presName="childText" presStyleLbl="revTx" presStyleIdx="1" presStyleCnt="2">
        <dgm:presLayoutVars>
          <dgm:bulletEnabled val="1"/>
        </dgm:presLayoutVars>
      </dgm:prSet>
      <dgm:spPr/>
      <dgm:t>
        <a:bodyPr/>
        <a:lstStyle/>
        <a:p>
          <a:endParaRPr lang="en-US"/>
        </a:p>
      </dgm:t>
    </dgm:pt>
  </dgm:ptLst>
  <dgm:cxnLst>
    <dgm:cxn modelId="{B8136761-FD08-4C6E-8BC7-8C94857515E5}" srcId="{5A432827-87AA-48C0-AB01-6B66A3667315}" destId="{2685E842-4D0C-43EA-9361-980F33429103}" srcOrd="1" destOrd="0" parTransId="{F47F731A-D3A6-46A7-A654-EEDA63219C58}" sibTransId="{5132C721-C4AA-4E9E-8B3A-C471EBE2040F}"/>
    <dgm:cxn modelId="{72DB1982-6C2E-4C12-9406-E66608BDCA39}" srcId="{5A432827-87AA-48C0-AB01-6B66A3667315}" destId="{F8DF32A3-002F-47F1-B9A4-DBF802D8B9C6}" srcOrd="0" destOrd="0" parTransId="{40005AB4-A86E-4825-BC02-70131809B93A}" sibTransId="{54D66790-FF44-4BC2-B3ED-EA43A7849988}"/>
    <dgm:cxn modelId="{8FA8FD52-B99F-417D-B387-DC9B07F3AFB5}" type="presOf" srcId="{2685E842-4D0C-43EA-9361-980F33429103}" destId="{5B939FC1-DD07-4BEE-9E9F-861EF41E3562}" srcOrd="0" destOrd="1" presId="urn:microsoft.com/office/officeart/2005/8/layout/vList2"/>
    <dgm:cxn modelId="{5108F72B-D657-47AB-8486-D6CBD52CEE23}" type="presOf" srcId="{B38A9C5B-7404-45F1-BEB0-EA475A91C576}" destId="{DAC3891A-F2EC-4F51-A605-B61EA095AB54}" srcOrd="0" destOrd="0" presId="urn:microsoft.com/office/officeart/2005/8/layout/vList2"/>
    <dgm:cxn modelId="{35C78118-2BC2-45BC-A1AE-A0F2C47C4656}" type="presOf" srcId="{F2F3FC7A-6A25-45FC-9F1E-5E139CE834DC}" destId="{88986100-E25F-4AD5-BF06-526D0554AA6E}" srcOrd="0" destOrd="0" presId="urn:microsoft.com/office/officeart/2005/8/layout/vList2"/>
    <dgm:cxn modelId="{9BBB686D-1E0D-48ED-8ABA-D7B3659AD737}" srcId="{B38A9C5B-7404-45F1-BEB0-EA475A91C576}" destId="{5DC6E682-0CCE-4BF4-9D74-94F9F370D122}" srcOrd="0" destOrd="0" parTransId="{43CEE338-D927-41EF-A20E-772E56A488A0}" sibTransId="{1DB4022C-3862-4B87-92D4-24B241BC7C61}"/>
    <dgm:cxn modelId="{67CAC0F2-7BCC-4F29-9728-958775E83AEC}" type="presOf" srcId="{707128F8-1E5B-4E1B-9BA1-F55BE64F4C84}" destId="{88986100-E25F-4AD5-BF06-526D0554AA6E}" srcOrd="0" destOrd="1" presId="urn:microsoft.com/office/officeart/2005/8/layout/vList2"/>
    <dgm:cxn modelId="{9B587110-DA26-4B0E-84A7-B0D596185F31}" type="presOf" srcId="{5DC6E682-0CCE-4BF4-9D74-94F9F370D122}" destId="{BB77B68E-563E-4D41-BCCD-BAB003CA6555}" srcOrd="0" destOrd="0" presId="urn:microsoft.com/office/officeart/2005/8/layout/vList2"/>
    <dgm:cxn modelId="{50AFB974-8E4D-467F-9673-3A58470E79A8}" srcId="{5A432827-87AA-48C0-AB01-6B66A3667315}" destId="{31B3FA4C-44C9-4D42-966A-69E5B6B345E8}" srcOrd="3" destOrd="0" parTransId="{EE77E3D4-0520-4811-9859-F5811597E11F}" sibTransId="{E19D62BD-05C8-43F7-AB16-180F84E9AAE6}"/>
    <dgm:cxn modelId="{5EFD3AB3-3513-412F-911A-1A76B8EFD01F}" type="presOf" srcId="{C2EB8603-BA8D-432D-87A1-036FDAFB5016}" destId="{5B939FC1-DD07-4BEE-9E9F-861EF41E3562}" srcOrd="0" destOrd="2" presId="urn:microsoft.com/office/officeart/2005/8/layout/vList2"/>
    <dgm:cxn modelId="{278A4F1D-9266-420D-B444-C950A50AE945}" type="presOf" srcId="{5A432827-87AA-48C0-AB01-6B66A3667315}" destId="{143D690B-360D-4226-A991-6E8A1ECA1D02}" srcOrd="0" destOrd="0" presId="urn:microsoft.com/office/officeart/2005/8/layout/vList2"/>
    <dgm:cxn modelId="{6B8CA407-18A1-476D-8749-B35CADDF29D3}" type="presOf" srcId="{F8DF32A3-002F-47F1-B9A4-DBF802D8B9C6}" destId="{5B939FC1-DD07-4BEE-9E9F-861EF41E3562}" srcOrd="0" destOrd="0" presId="urn:microsoft.com/office/officeart/2005/8/layout/vList2"/>
    <dgm:cxn modelId="{E9428F70-8A0F-41E7-B20A-B78FC617E0C8}" type="presOf" srcId="{31B3FA4C-44C9-4D42-966A-69E5B6B345E8}" destId="{5B939FC1-DD07-4BEE-9E9F-861EF41E3562}" srcOrd="0" destOrd="3" presId="urn:microsoft.com/office/officeart/2005/8/layout/vList2"/>
    <dgm:cxn modelId="{A1A96199-70F0-49E7-87DB-D1B758714A0B}" srcId="{B38A9C5B-7404-45F1-BEB0-EA475A91C576}" destId="{5A432827-87AA-48C0-AB01-6B66A3667315}" srcOrd="1" destOrd="0" parTransId="{2F6825C3-6B90-4A35-BCD3-0DBB87034095}" sibTransId="{BF66E096-A97F-48E9-BE44-7D3E9E75DF1B}"/>
    <dgm:cxn modelId="{B558C81B-87D0-4E04-89B6-0D7A1A6AD894}" srcId="{5DC6E682-0CCE-4BF4-9D74-94F9F370D122}" destId="{707128F8-1E5B-4E1B-9BA1-F55BE64F4C84}" srcOrd="1" destOrd="0" parTransId="{FB72032B-7E11-456A-A4D6-07BC40CC0643}" sibTransId="{EE0176F5-E3E3-40B7-8547-869E7B0EA4F6}"/>
    <dgm:cxn modelId="{0EB40553-636A-4A88-9197-863CD3408CB5}" srcId="{5A432827-87AA-48C0-AB01-6B66A3667315}" destId="{C2EB8603-BA8D-432D-87A1-036FDAFB5016}" srcOrd="2" destOrd="0" parTransId="{79E75981-90C9-467E-8597-4CF01B5D6E5C}" sibTransId="{A5C89950-4805-4EE0-891F-054A4EFA2568}"/>
    <dgm:cxn modelId="{69660938-E9A5-40A3-A422-BE3B2D91CFCD}" srcId="{5DC6E682-0CCE-4BF4-9D74-94F9F370D122}" destId="{F2F3FC7A-6A25-45FC-9F1E-5E139CE834DC}" srcOrd="0" destOrd="0" parTransId="{B8E20E58-283B-4D8B-9175-087BB55F4130}" sibTransId="{EACEDE2E-FD53-4EA8-A05A-BE2B88DE31C0}"/>
    <dgm:cxn modelId="{392FD528-634C-4984-BBFF-263CEE5B8143}" type="presParOf" srcId="{DAC3891A-F2EC-4F51-A605-B61EA095AB54}" destId="{BB77B68E-563E-4D41-BCCD-BAB003CA6555}" srcOrd="0" destOrd="0" presId="urn:microsoft.com/office/officeart/2005/8/layout/vList2"/>
    <dgm:cxn modelId="{328786D0-B46C-4937-9E12-33C17779F41A}" type="presParOf" srcId="{DAC3891A-F2EC-4F51-A605-B61EA095AB54}" destId="{88986100-E25F-4AD5-BF06-526D0554AA6E}" srcOrd="1" destOrd="0" presId="urn:microsoft.com/office/officeart/2005/8/layout/vList2"/>
    <dgm:cxn modelId="{4F0FD21B-A7BA-4E04-8696-7086F55CE43F}" type="presParOf" srcId="{DAC3891A-F2EC-4F51-A605-B61EA095AB54}" destId="{143D690B-360D-4226-A991-6E8A1ECA1D02}" srcOrd="2" destOrd="0" presId="urn:microsoft.com/office/officeart/2005/8/layout/vList2"/>
    <dgm:cxn modelId="{785AED7F-9F60-43C2-BF2A-2A2FC8383B95}" type="presParOf" srcId="{DAC3891A-F2EC-4F51-A605-B61EA095AB54}" destId="{5B939FC1-DD07-4BEE-9E9F-861EF41E356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A3A7C9-2B1E-43A8-8E20-D6253DB87EF2}" type="doc">
      <dgm:prSet loTypeId="urn:microsoft.com/office/officeart/2005/8/layout/pyramid2" loCatId="list" qsTypeId="urn:microsoft.com/office/officeart/2005/8/quickstyle/simple1" qsCatId="simple" csTypeId="urn:microsoft.com/office/officeart/2005/8/colors/accent1_2" csCatId="accent1" phldr="1"/>
      <dgm:spPr/>
    </dgm:pt>
    <dgm:pt modelId="{CF274671-7FDF-474D-9CE4-D0FC6F206A20}">
      <dgm:prSet phldrT="[Text]"/>
      <dgm:spPr/>
      <dgm:t>
        <a:bodyPr/>
        <a:lstStyle/>
        <a:p>
          <a:r>
            <a:rPr lang="en-US" dirty="0" smtClean="0"/>
            <a:t>Nice to Have</a:t>
          </a:r>
          <a:endParaRPr lang="en-US" dirty="0"/>
        </a:p>
      </dgm:t>
    </dgm:pt>
    <dgm:pt modelId="{4787F36A-1E76-4326-A90C-4C5648796BFB}" type="parTrans" cxnId="{C484687A-BA96-4756-B249-5BB5B1D2F0BE}">
      <dgm:prSet/>
      <dgm:spPr/>
      <dgm:t>
        <a:bodyPr/>
        <a:lstStyle/>
        <a:p>
          <a:endParaRPr lang="en-US"/>
        </a:p>
      </dgm:t>
    </dgm:pt>
    <dgm:pt modelId="{297EFA4E-19EE-48E6-B883-CA65B2BB1AD0}" type="sibTrans" cxnId="{C484687A-BA96-4756-B249-5BB5B1D2F0BE}">
      <dgm:prSet/>
      <dgm:spPr/>
      <dgm:t>
        <a:bodyPr/>
        <a:lstStyle/>
        <a:p>
          <a:endParaRPr lang="en-US"/>
        </a:p>
      </dgm:t>
    </dgm:pt>
    <dgm:pt modelId="{AEEBF353-EB42-4F00-94C8-2D738BA662E7}">
      <dgm:prSet phldrT="[Text]"/>
      <dgm:spPr/>
      <dgm:t>
        <a:bodyPr/>
        <a:lstStyle/>
        <a:p>
          <a:r>
            <a:rPr lang="en-US" dirty="0" smtClean="0"/>
            <a:t>Not used or needed</a:t>
          </a:r>
          <a:endParaRPr lang="en-US" dirty="0"/>
        </a:p>
      </dgm:t>
    </dgm:pt>
    <dgm:pt modelId="{DBC696E4-6649-48D2-9B91-898847C047F8}" type="parTrans" cxnId="{5B464EE5-00F9-47C6-A30B-FAA836AAF2F9}">
      <dgm:prSet/>
      <dgm:spPr/>
      <dgm:t>
        <a:bodyPr/>
        <a:lstStyle/>
        <a:p>
          <a:endParaRPr lang="en-US"/>
        </a:p>
      </dgm:t>
    </dgm:pt>
    <dgm:pt modelId="{7E2A4E22-842B-4BD4-9CFB-BCABCF50B51D}" type="sibTrans" cxnId="{5B464EE5-00F9-47C6-A30B-FAA836AAF2F9}">
      <dgm:prSet/>
      <dgm:spPr/>
      <dgm:t>
        <a:bodyPr/>
        <a:lstStyle/>
        <a:p>
          <a:endParaRPr lang="en-US"/>
        </a:p>
      </dgm:t>
    </dgm:pt>
    <dgm:pt modelId="{C4EB6645-9D37-4BC9-9A2F-8C8595FF6096}">
      <dgm:prSet phldrT="[Text]"/>
      <dgm:spPr/>
      <dgm:t>
        <a:bodyPr/>
        <a:lstStyle/>
        <a:p>
          <a:r>
            <a:rPr lang="en-US" dirty="0" smtClean="0"/>
            <a:t>Must Have</a:t>
          </a:r>
          <a:endParaRPr lang="en-US" dirty="0"/>
        </a:p>
      </dgm:t>
    </dgm:pt>
    <dgm:pt modelId="{49E067C2-34FF-4E76-9AC9-156E68339B45}" type="parTrans" cxnId="{E78B90AE-9CC4-444B-ADDD-0820D8CCDC5E}">
      <dgm:prSet/>
      <dgm:spPr/>
      <dgm:t>
        <a:bodyPr/>
        <a:lstStyle/>
        <a:p>
          <a:endParaRPr lang="en-US"/>
        </a:p>
      </dgm:t>
    </dgm:pt>
    <dgm:pt modelId="{98F62233-FAA3-4225-884C-EE272F9A43F9}" type="sibTrans" cxnId="{E78B90AE-9CC4-444B-ADDD-0820D8CCDC5E}">
      <dgm:prSet/>
      <dgm:spPr/>
      <dgm:t>
        <a:bodyPr/>
        <a:lstStyle/>
        <a:p>
          <a:endParaRPr lang="en-US"/>
        </a:p>
      </dgm:t>
    </dgm:pt>
    <dgm:pt modelId="{86386445-D238-4437-B10D-E37D48A68C34}" type="pres">
      <dgm:prSet presAssocID="{4AA3A7C9-2B1E-43A8-8E20-D6253DB87EF2}" presName="compositeShape" presStyleCnt="0">
        <dgm:presLayoutVars>
          <dgm:dir/>
          <dgm:resizeHandles/>
        </dgm:presLayoutVars>
      </dgm:prSet>
      <dgm:spPr/>
    </dgm:pt>
    <dgm:pt modelId="{E5531D7B-8F1A-4BB9-B79F-C562A2091035}" type="pres">
      <dgm:prSet presAssocID="{4AA3A7C9-2B1E-43A8-8E20-D6253DB87EF2}" presName="pyramid" presStyleLbl="node1" presStyleIdx="0" presStyleCnt="1" custAng="10800000"/>
      <dgm:spPr/>
    </dgm:pt>
    <dgm:pt modelId="{30E1CE79-A4C6-4C64-99A0-2394BC5FA3D8}" type="pres">
      <dgm:prSet presAssocID="{4AA3A7C9-2B1E-43A8-8E20-D6253DB87EF2}" presName="theList" presStyleCnt="0"/>
      <dgm:spPr/>
    </dgm:pt>
    <dgm:pt modelId="{52B1B30C-097F-4A4F-AC32-7FD9BE1AAAA3}" type="pres">
      <dgm:prSet presAssocID="{C4EB6645-9D37-4BC9-9A2F-8C8595FF6096}" presName="aNode" presStyleLbl="fgAcc1" presStyleIdx="0" presStyleCnt="3">
        <dgm:presLayoutVars>
          <dgm:bulletEnabled val="1"/>
        </dgm:presLayoutVars>
      </dgm:prSet>
      <dgm:spPr/>
      <dgm:t>
        <a:bodyPr/>
        <a:lstStyle/>
        <a:p>
          <a:endParaRPr lang="en-US"/>
        </a:p>
      </dgm:t>
    </dgm:pt>
    <dgm:pt modelId="{2C323979-E583-4349-9720-BC179094D1FD}" type="pres">
      <dgm:prSet presAssocID="{C4EB6645-9D37-4BC9-9A2F-8C8595FF6096}" presName="aSpace" presStyleCnt="0"/>
      <dgm:spPr/>
    </dgm:pt>
    <dgm:pt modelId="{FEF17ADB-63D8-4A56-9B92-854DB6F5A04E}" type="pres">
      <dgm:prSet presAssocID="{CF274671-7FDF-474D-9CE4-D0FC6F206A20}" presName="aNode" presStyleLbl="fgAcc1" presStyleIdx="1" presStyleCnt="3">
        <dgm:presLayoutVars>
          <dgm:bulletEnabled val="1"/>
        </dgm:presLayoutVars>
      </dgm:prSet>
      <dgm:spPr/>
      <dgm:t>
        <a:bodyPr/>
        <a:lstStyle/>
        <a:p>
          <a:endParaRPr lang="en-US"/>
        </a:p>
      </dgm:t>
    </dgm:pt>
    <dgm:pt modelId="{47C216E3-BF2E-4C93-963B-61973AF9682C}" type="pres">
      <dgm:prSet presAssocID="{CF274671-7FDF-474D-9CE4-D0FC6F206A20}" presName="aSpace" presStyleCnt="0"/>
      <dgm:spPr/>
    </dgm:pt>
    <dgm:pt modelId="{786975A0-8F3C-42ED-BAAE-A429AE3A081B}" type="pres">
      <dgm:prSet presAssocID="{AEEBF353-EB42-4F00-94C8-2D738BA662E7}" presName="aNode" presStyleLbl="fgAcc1" presStyleIdx="2" presStyleCnt="3">
        <dgm:presLayoutVars>
          <dgm:bulletEnabled val="1"/>
        </dgm:presLayoutVars>
      </dgm:prSet>
      <dgm:spPr/>
      <dgm:t>
        <a:bodyPr/>
        <a:lstStyle/>
        <a:p>
          <a:endParaRPr lang="en-US"/>
        </a:p>
      </dgm:t>
    </dgm:pt>
    <dgm:pt modelId="{7A926EF8-8200-4D91-B3C9-A472D5912FBA}" type="pres">
      <dgm:prSet presAssocID="{AEEBF353-EB42-4F00-94C8-2D738BA662E7}" presName="aSpace" presStyleCnt="0"/>
      <dgm:spPr/>
    </dgm:pt>
  </dgm:ptLst>
  <dgm:cxnLst>
    <dgm:cxn modelId="{AD8C6302-A9EA-49D0-9763-4959AC208E30}" type="presOf" srcId="{AEEBF353-EB42-4F00-94C8-2D738BA662E7}" destId="{786975A0-8F3C-42ED-BAAE-A429AE3A081B}" srcOrd="0" destOrd="0" presId="urn:microsoft.com/office/officeart/2005/8/layout/pyramid2"/>
    <dgm:cxn modelId="{7DF8B871-AE35-4C99-B067-DC77B220D403}" type="presOf" srcId="{C4EB6645-9D37-4BC9-9A2F-8C8595FF6096}" destId="{52B1B30C-097F-4A4F-AC32-7FD9BE1AAAA3}" srcOrd="0" destOrd="0" presId="urn:microsoft.com/office/officeart/2005/8/layout/pyramid2"/>
    <dgm:cxn modelId="{C484687A-BA96-4756-B249-5BB5B1D2F0BE}" srcId="{4AA3A7C9-2B1E-43A8-8E20-D6253DB87EF2}" destId="{CF274671-7FDF-474D-9CE4-D0FC6F206A20}" srcOrd="1" destOrd="0" parTransId="{4787F36A-1E76-4326-A90C-4C5648796BFB}" sibTransId="{297EFA4E-19EE-48E6-B883-CA65B2BB1AD0}"/>
    <dgm:cxn modelId="{E78B90AE-9CC4-444B-ADDD-0820D8CCDC5E}" srcId="{4AA3A7C9-2B1E-43A8-8E20-D6253DB87EF2}" destId="{C4EB6645-9D37-4BC9-9A2F-8C8595FF6096}" srcOrd="0" destOrd="0" parTransId="{49E067C2-34FF-4E76-9AC9-156E68339B45}" sibTransId="{98F62233-FAA3-4225-884C-EE272F9A43F9}"/>
    <dgm:cxn modelId="{5B464EE5-00F9-47C6-A30B-FAA836AAF2F9}" srcId="{4AA3A7C9-2B1E-43A8-8E20-D6253DB87EF2}" destId="{AEEBF353-EB42-4F00-94C8-2D738BA662E7}" srcOrd="2" destOrd="0" parTransId="{DBC696E4-6649-48D2-9B91-898847C047F8}" sibTransId="{7E2A4E22-842B-4BD4-9CFB-BCABCF50B51D}"/>
    <dgm:cxn modelId="{991F0F02-95D0-4E75-8CD6-40039633062C}" type="presOf" srcId="{CF274671-7FDF-474D-9CE4-D0FC6F206A20}" destId="{FEF17ADB-63D8-4A56-9B92-854DB6F5A04E}" srcOrd="0" destOrd="0" presId="urn:microsoft.com/office/officeart/2005/8/layout/pyramid2"/>
    <dgm:cxn modelId="{46ECD75F-AAE9-4783-8AC8-693607FA7C1E}" type="presOf" srcId="{4AA3A7C9-2B1E-43A8-8E20-D6253DB87EF2}" destId="{86386445-D238-4437-B10D-E37D48A68C34}" srcOrd="0" destOrd="0" presId="urn:microsoft.com/office/officeart/2005/8/layout/pyramid2"/>
    <dgm:cxn modelId="{0CD0FCEA-2134-4C47-A92E-6D5622C84548}" type="presParOf" srcId="{86386445-D238-4437-B10D-E37D48A68C34}" destId="{E5531D7B-8F1A-4BB9-B79F-C562A2091035}" srcOrd="0" destOrd="0" presId="urn:microsoft.com/office/officeart/2005/8/layout/pyramid2"/>
    <dgm:cxn modelId="{5688638A-C86C-437B-BF95-7AF16BA6FC3F}" type="presParOf" srcId="{86386445-D238-4437-B10D-E37D48A68C34}" destId="{30E1CE79-A4C6-4C64-99A0-2394BC5FA3D8}" srcOrd="1" destOrd="0" presId="urn:microsoft.com/office/officeart/2005/8/layout/pyramid2"/>
    <dgm:cxn modelId="{C1BF9562-BC7F-4971-BBDF-CE4F8C5965D8}" type="presParOf" srcId="{30E1CE79-A4C6-4C64-99A0-2394BC5FA3D8}" destId="{52B1B30C-097F-4A4F-AC32-7FD9BE1AAAA3}" srcOrd="0" destOrd="0" presId="urn:microsoft.com/office/officeart/2005/8/layout/pyramid2"/>
    <dgm:cxn modelId="{40F334F5-AAF8-4DE0-9FA8-70444D9DDEB2}" type="presParOf" srcId="{30E1CE79-A4C6-4C64-99A0-2394BC5FA3D8}" destId="{2C323979-E583-4349-9720-BC179094D1FD}" srcOrd="1" destOrd="0" presId="urn:microsoft.com/office/officeart/2005/8/layout/pyramid2"/>
    <dgm:cxn modelId="{80081B22-2751-4BB9-8374-DF3953678F52}" type="presParOf" srcId="{30E1CE79-A4C6-4C64-99A0-2394BC5FA3D8}" destId="{FEF17ADB-63D8-4A56-9B92-854DB6F5A04E}" srcOrd="2" destOrd="0" presId="urn:microsoft.com/office/officeart/2005/8/layout/pyramid2"/>
    <dgm:cxn modelId="{27CCA304-2F7F-45D2-9D63-DBAEA5240B0A}" type="presParOf" srcId="{30E1CE79-A4C6-4C64-99A0-2394BC5FA3D8}" destId="{47C216E3-BF2E-4C93-963B-61973AF9682C}" srcOrd="3" destOrd="0" presId="urn:microsoft.com/office/officeart/2005/8/layout/pyramid2"/>
    <dgm:cxn modelId="{FEF3993E-5992-4C2A-A793-3CA14209236E}" type="presParOf" srcId="{30E1CE79-A4C6-4C64-99A0-2394BC5FA3D8}" destId="{786975A0-8F3C-42ED-BAAE-A429AE3A081B}" srcOrd="4" destOrd="0" presId="urn:microsoft.com/office/officeart/2005/8/layout/pyramid2"/>
    <dgm:cxn modelId="{37AED45F-3E84-422C-8A17-FAF5A1989E90}" type="presParOf" srcId="{30E1CE79-A4C6-4C64-99A0-2394BC5FA3D8}" destId="{7A926EF8-8200-4D91-B3C9-A472D5912FBA}"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7BF4A6A-C83B-4F75-8F81-BE2D0EE4AAB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840244F-81F7-426D-823B-EDB6EF362B27}">
      <dgm:prSet phldrT="[Text]"/>
      <dgm:spPr/>
      <dgm:t>
        <a:bodyPr/>
        <a:lstStyle/>
        <a:p>
          <a:r>
            <a:rPr lang="en-US" dirty="0" smtClean="0"/>
            <a:t>Can port to App Model</a:t>
          </a:r>
          <a:endParaRPr lang="en-US" dirty="0"/>
        </a:p>
      </dgm:t>
    </dgm:pt>
    <dgm:pt modelId="{23621358-63C6-4CF2-A969-D0F271F28246}" type="parTrans" cxnId="{9A17DC47-0F5F-4863-8D49-D39B2C41CA44}">
      <dgm:prSet/>
      <dgm:spPr/>
      <dgm:t>
        <a:bodyPr/>
        <a:lstStyle/>
        <a:p>
          <a:endParaRPr lang="en-US"/>
        </a:p>
      </dgm:t>
    </dgm:pt>
    <dgm:pt modelId="{62C59FC9-9573-4AFD-8C59-E57783C0FA70}" type="sibTrans" cxnId="{9A17DC47-0F5F-4863-8D49-D39B2C41CA44}">
      <dgm:prSet/>
      <dgm:spPr/>
      <dgm:t>
        <a:bodyPr/>
        <a:lstStyle/>
        <a:p>
          <a:endParaRPr lang="en-US"/>
        </a:p>
      </dgm:t>
    </dgm:pt>
    <dgm:pt modelId="{155249BA-285F-4955-A60D-EED271D1FD64}">
      <dgm:prSet phldrT="[Text]"/>
      <dgm:spPr/>
      <dgm:t>
        <a:bodyPr/>
        <a:lstStyle/>
        <a:p>
          <a:r>
            <a:rPr lang="en-US" dirty="0" smtClean="0"/>
            <a:t>Requires redesign</a:t>
          </a:r>
          <a:endParaRPr lang="en-US" dirty="0"/>
        </a:p>
      </dgm:t>
    </dgm:pt>
    <dgm:pt modelId="{7A9EDAFE-B1C8-4676-9FCC-A803506E0478}" type="parTrans" cxnId="{1083E322-FE36-476F-BB5F-634A5D953044}">
      <dgm:prSet/>
      <dgm:spPr/>
      <dgm:t>
        <a:bodyPr/>
        <a:lstStyle/>
        <a:p>
          <a:endParaRPr lang="en-US"/>
        </a:p>
      </dgm:t>
    </dgm:pt>
    <dgm:pt modelId="{7C9C6701-0280-4FA2-AF45-0AAD1571E6B5}" type="sibTrans" cxnId="{1083E322-FE36-476F-BB5F-634A5D953044}">
      <dgm:prSet/>
      <dgm:spPr/>
      <dgm:t>
        <a:bodyPr/>
        <a:lstStyle/>
        <a:p>
          <a:endParaRPr lang="en-US"/>
        </a:p>
      </dgm:t>
    </dgm:pt>
    <dgm:pt modelId="{D625BCB2-C616-4D0A-BB85-BCEA7D567E25}">
      <dgm:prSet phldrT="[Text]"/>
      <dgm:spPr/>
      <dgm:t>
        <a:bodyPr/>
        <a:lstStyle/>
        <a:p>
          <a:r>
            <a:rPr lang="en-US" dirty="0" smtClean="0"/>
            <a:t>Blockers need workarounds</a:t>
          </a:r>
          <a:endParaRPr lang="en-US" dirty="0"/>
        </a:p>
      </dgm:t>
    </dgm:pt>
    <dgm:pt modelId="{0F3A6C6C-64A8-4CB2-A772-D272EF4F242D}" type="parTrans" cxnId="{5971FF38-A8E2-46A3-8710-6DC9C2375DC4}">
      <dgm:prSet/>
      <dgm:spPr/>
      <dgm:t>
        <a:bodyPr/>
        <a:lstStyle/>
        <a:p>
          <a:endParaRPr lang="en-US"/>
        </a:p>
      </dgm:t>
    </dgm:pt>
    <dgm:pt modelId="{D124AF4D-2E3E-4FDA-8FBE-8BF31B07D28C}" type="sibTrans" cxnId="{5971FF38-A8E2-46A3-8710-6DC9C2375DC4}">
      <dgm:prSet/>
      <dgm:spPr/>
      <dgm:t>
        <a:bodyPr/>
        <a:lstStyle/>
        <a:p>
          <a:endParaRPr lang="en-US"/>
        </a:p>
      </dgm:t>
    </dgm:pt>
    <dgm:pt modelId="{CCC8F563-10B1-4522-B20C-8FFDD5369DC8}">
      <dgm:prSet phldrT="[Text]"/>
      <dgm:spPr/>
      <dgm:t>
        <a:bodyPr/>
        <a:lstStyle/>
        <a:p>
          <a:r>
            <a:rPr lang="en-US" dirty="0" smtClean="0"/>
            <a:t>Hard blockers</a:t>
          </a:r>
          <a:endParaRPr lang="en-US" dirty="0"/>
        </a:p>
      </dgm:t>
    </dgm:pt>
    <dgm:pt modelId="{28D42D5E-6BE3-4385-9182-B7B091A1468B}" type="parTrans" cxnId="{260134EE-6877-4288-AFBD-9528A65BAF4B}">
      <dgm:prSet/>
      <dgm:spPr/>
      <dgm:t>
        <a:bodyPr/>
        <a:lstStyle/>
        <a:p>
          <a:endParaRPr lang="en-US"/>
        </a:p>
      </dgm:t>
    </dgm:pt>
    <dgm:pt modelId="{9DD82157-B4EF-4500-BAA3-6882D99E56A2}" type="sibTrans" cxnId="{260134EE-6877-4288-AFBD-9528A65BAF4B}">
      <dgm:prSet/>
      <dgm:spPr/>
      <dgm:t>
        <a:bodyPr/>
        <a:lstStyle/>
        <a:p>
          <a:endParaRPr lang="en-US"/>
        </a:p>
      </dgm:t>
    </dgm:pt>
    <dgm:pt modelId="{1436D953-0826-4ABE-A890-187969DADB9F}" type="pres">
      <dgm:prSet presAssocID="{87BF4A6A-C83B-4F75-8F81-BE2D0EE4AABC}" presName="Name0" presStyleCnt="0">
        <dgm:presLayoutVars>
          <dgm:chMax val="7"/>
          <dgm:chPref val="7"/>
          <dgm:dir/>
        </dgm:presLayoutVars>
      </dgm:prSet>
      <dgm:spPr/>
      <dgm:t>
        <a:bodyPr/>
        <a:lstStyle/>
        <a:p>
          <a:endParaRPr lang="en-US"/>
        </a:p>
      </dgm:t>
    </dgm:pt>
    <dgm:pt modelId="{98A8D75F-007B-4B1F-A767-DEF5E74FEB80}" type="pres">
      <dgm:prSet presAssocID="{87BF4A6A-C83B-4F75-8F81-BE2D0EE4AABC}" presName="Name1" presStyleCnt="0"/>
      <dgm:spPr/>
    </dgm:pt>
    <dgm:pt modelId="{FF8368CA-63BD-4A79-8A6C-582D3269AC8A}" type="pres">
      <dgm:prSet presAssocID="{87BF4A6A-C83B-4F75-8F81-BE2D0EE4AABC}" presName="cycle" presStyleCnt="0"/>
      <dgm:spPr/>
    </dgm:pt>
    <dgm:pt modelId="{56B1B4A8-D76F-48D0-A574-F9BA9FBC82EA}" type="pres">
      <dgm:prSet presAssocID="{87BF4A6A-C83B-4F75-8F81-BE2D0EE4AABC}" presName="srcNode" presStyleLbl="node1" presStyleIdx="0" presStyleCnt="4"/>
      <dgm:spPr/>
    </dgm:pt>
    <dgm:pt modelId="{43A72BD0-0F05-4C88-8DBD-56413B864880}" type="pres">
      <dgm:prSet presAssocID="{87BF4A6A-C83B-4F75-8F81-BE2D0EE4AABC}" presName="conn" presStyleLbl="parChTrans1D2" presStyleIdx="0" presStyleCnt="1"/>
      <dgm:spPr/>
      <dgm:t>
        <a:bodyPr/>
        <a:lstStyle/>
        <a:p>
          <a:endParaRPr lang="en-US"/>
        </a:p>
      </dgm:t>
    </dgm:pt>
    <dgm:pt modelId="{BB0E7C23-39A6-49AA-8C9D-C095A8F644BE}" type="pres">
      <dgm:prSet presAssocID="{87BF4A6A-C83B-4F75-8F81-BE2D0EE4AABC}" presName="extraNode" presStyleLbl="node1" presStyleIdx="0" presStyleCnt="4"/>
      <dgm:spPr/>
    </dgm:pt>
    <dgm:pt modelId="{79F1A86F-7EFB-43A8-91FB-DFFF0C21CB94}" type="pres">
      <dgm:prSet presAssocID="{87BF4A6A-C83B-4F75-8F81-BE2D0EE4AABC}" presName="dstNode" presStyleLbl="node1" presStyleIdx="0" presStyleCnt="4"/>
      <dgm:spPr/>
    </dgm:pt>
    <dgm:pt modelId="{125C74CB-F719-4C2E-8D7B-5FB4F305FB50}" type="pres">
      <dgm:prSet presAssocID="{E840244F-81F7-426D-823B-EDB6EF362B27}" presName="text_1" presStyleLbl="node1" presStyleIdx="0" presStyleCnt="4">
        <dgm:presLayoutVars>
          <dgm:bulletEnabled val="1"/>
        </dgm:presLayoutVars>
      </dgm:prSet>
      <dgm:spPr/>
      <dgm:t>
        <a:bodyPr/>
        <a:lstStyle/>
        <a:p>
          <a:endParaRPr lang="en-US"/>
        </a:p>
      </dgm:t>
    </dgm:pt>
    <dgm:pt modelId="{C691C86E-7D66-4699-B0DA-32C1BD8A7296}" type="pres">
      <dgm:prSet presAssocID="{E840244F-81F7-426D-823B-EDB6EF362B27}" presName="accent_1" presStyleCnt="0"/>
      <dgm:spPr/>
    </dgm:pt>
    <dgm:pt modelId="{517417D4-CBD1-4E99-A913-F77B4331A216}" type="pres">
      <dgm:prSet presAssocID="{E840244F-81F7-426D-823B-EDB6EF362B27}" presName="accentRepeatNode" presStyleLbl="solidFgAcc1" presStyleIdx="0" presStyleCnt="4"/>
      <dgm:spPr/>
    </dgm:pt>
    <dgm:pt modelId="{C356AE61-52DF-4ECA-868E-D524C20583CF}" type="pres">
      <dgm:prSet presAssocID="{155249BA-285F-4955-A60D-EED271D1FD64}" presName="text_2" presStyleLbl="node1" presStyleIdx="1" presStyleCnt="4">
        <dgm:presLayoutVars>
          <dgm:bulletEnabled val="1"/>
        </dgm:presLayoutVars>
      </dgm:prSet>
      <dgm:spPr/>
      <dgm:t>
        <a:bodyPr/>
        <a:lstStyle/>
        <a:p>
          <a:endParaRPr lang="en-US"/>
        </a:p>
      </dgm:t>
    </dgm:pt>
    <dgm:pt modelId="{B56D412B-866A-497B-87B3-7EB6CAC5A858}" type="pres">
      <dgm:prSet presAssocID="{155249BA-285F-4955-A60D-EED271D1FD64}" presName="accent_2" presStyleCnt="0"/>
      <dgm:spPr/>
    </dgm:pt>
    <dgm:pt modelId="{1A404771-BC22-49E5-8DA9-837F805FDC3B}" type="pres">
      <dgm:prSet presAssocID="{155249BA-285F-4955-A60D-EED271D1FD64}" presName="accentRepeatNode" presStyleLbl="solidFgAcc1" presStyleIdx="1" presStyleCnt="4"/>
      <dgm:spPr/>
    </dgm:pt>
    <dgm:pt modelId="{A82B6565-E107-4211-ADA2-3E50AA919CA6}" type="pres">
      <dgm:prSet presAssocID="{D625BCB2-C616-4D0A-BB85-BCEA7D567E25}" presName="text_3" presStyleLbl="node1" presStyleIdx="2" presStyleCnt="4">
        <dgm:presLayoutVars>
          <dgm:bulletEnabled val="1"/>
        </dgm:presLayoutVars>
      </dgm:prSet>
      <dgm:spPr/>
      <dgm:t>
        <a:bodyPr/>
        <a:lstStyle/>
        <a:p>
          <a:endParaRPr lang="en-US"/>
        </a:p>
      </dgm:t>
    </dgm:pt>
    <dgm:pt modelId="{92D28CF3-75F4-493D-A473-D22207CB0282}" type="pres">
      <dgm:prSet presAssocID="{D625BCB2-C616-4D0A-BB85-BCEA7D567E25}" presName="accent_3" presStyleCnt="0"/>
      <dgm:spPr/>
    </dgm:pt>
    <dgm:pt modelId="{6C3DF4C6-7F18-4A62-8375-F7549BB8BA08}" type="pres">
      <dgm:prSet presAssocID="{D625BCB2-C616-4D0A-BB85-BCEA7D567E25}" presName="accentRepeatNode" presStyleLbl="solidFgAcc1" presStyleIdx="2" presStyleCnt="4"/>
      <dgm:spPr/>
    </dgm:pt>
    <dgm:pt modelId="{0E9DA385-6AE4-4D11-AFCA-68F89A21BD26}" type="pres">
      <dgm:prSet presAssocID="{CCC8F563-10B1-4522-B20C-8FFDD5369DC8}" presName="text_4" presStyleLbl="node1" presStyleIdx="3" presStyleCnt="4">
        <dgm:presLayoutVars>
          <dgm:bulletEnabled val="1"/>
        </dgm:presLayoutVars>
      </dgm:prSet>
      <dgm:spPr/>
      <dgm:t>
        <a:bodyPr/>
        <a:lstStyle/>
        <a:p>
          <a:endParaRPr lang="en-US"/>
        </a:p>
      </dgm:t>
    </dgm:pt>
    <dgm:pt modelId="{A67E5E7C-BB72-4C7E-8CA0-ACD11B57E65F}" type="pres">
      <dgm:prSet presAssocID="{CCC8F563-10B1-4522-B20C-8FFDD5369DC8}" presName="accent_4" presStyleCnt="0"/>
      <dgm:spPr/>
    </dgm:pt>
    <dgm:pt modelId="{2F2C24CB-DBD4-4D1C-AE78-47CB2AF11D65}" type="pres">
      <dgm:prSet presAssocID="{CCC8F563-10B1-4522-B20C-8FFDD5369DC8}" presName="accentRepeatNode" presStyleLbl="solidFgAcc1" presStyleIdx="3" presStyleCnt="4"/>
      <dgm:spPr/>
    </dgm:pt>
  </dgm:ptLst>
  <dgm:cxnLst>
    <dgm:cxn modelId="{80161957-CEA7-48D5-8CE7-433E4DBFCB08}" type="presOf" srcId="{E840244F-81F7-426D-823B-EDB6EF362B27}" destId="{125C74CB-F719-4C2E-8D7B-5FB4F305FB50}" srcOrd="0" destOrd="0" presId="urn:microsoft.com/office/officeart/2008/layout/VerticalCurvedList"/>
    <dgm:cxn modelId="{260134EE-6877-4288-AFBD-9528A65BAF4B}" srcId="{87BF4A6A-C83B-4F75-8F81-BE2D0EE4AABC}" destId="{CCC8F563-10B1-4522-B20C-8FFDD5369DC8}" srcOrd="3" destOrd="0" parTransId="{28D42D5E-6BE3-4385-9182-B7B091A1468B}" sibTransId="{9DD82157-B4EF-4500-BAA3-6882D99E56A2}"/>
    <dgm:cxn modelId="{7867E6A0-E201-483E-A64D-025AE734D96F}" type="presOf" srcId="{62C59FC9-9573-4AFD-8C59-E57783C0FA70}" destId="{43A72BD0-0F05-4C88-8DBD-56413B864880}" srcOrd="0" destOrd="0" presId="urn:microsoft.com/office/officeart/2008/layout/VerticalCurvedList"/>
    <dgm:cxn modelId="{8922419D-17A0-4BCA-8A64-005FD7549F72}" type="presOf" srcId="{155249BA-285F-4955-A60D-EED271D1FD64}" destId="{C356AE61-52DF-4ECA-868E-D524C20583CF}" srcOrd="0" destOrd="0" presId="urn:microsoft.com/office/officeart/2008/layout/VerticalCurvedList"/>
    <dgm:cxn modelId="{D73E2914-7499-4336-8034-BC788FADC8BF}" type="presOf" srcId="{87BF4A6A-C83B-4F75-8F81-BE2D0EE4AABC}" destId="{1436D953-0826-4ABE-A890-187969DADB9F}" srcOrd="0" destOrd="0" presId="urn:microsoft.com/office/officeart/2008/layout/VerticalCurvedList"/>
    <dgm:cxn modelId="{5971FF38-A8E2-46A3-8710-6DC9C2375DC4}" srcId="{87BF4A6A-C83B-4F75-8F81-BE2D0EE4AABC}" destId="{D625BCB2-C616-4D0A-BB85-BCEA7D567E25}" srcOrd="2" destOrd="0" parTransId="{0F3A6C6C-64A8-4CB2-A772-D272EF4F242D}" sibTransId="{D124AF4D-2E3E-4FDA-8FBE-8BF31B07D28C}"/>
    <dgm:cxn modelId="{1083E322-FE36-476F-BB5F-634A5D953044}" srcId="{87BF4A6A-C83B-4F75-8F81-BE2D0EE4AABC}" destId="{155249BA-285F-4955-A60D-EED271D1FD64}" srcOrd="1" destOrd="0" parTransId="{7A9EDAFE-B1C8-4676-9FCC-A803506E0478}" sibTransId="{7C9C6701-0280-4FA2-AF45-0AAD1571E6B5}"/>
    <dgm:cxn modelId="{2BE07C97-AEC5-4491-87F5-421D0EE878AA}" type="presOf" srcId="{D625BCB2-C616-4D0A-BB85-BCEA7D567E25}" destId="{A82B6565-E107-4211-ADA2-3E50AA919CA6}" srcOrd="0" destOrd="0" presId="urn:microsoft.com/office/officeart/2008/layout/VerticalCurvedList"/>
    <dgm:cxn modelId="{0FCAB909-329B-4F71-B0CF-EB1A95884624}" type="presOf" srcId="{CCC8F563-10B1-4522-B20C-8FFDD5369DC8}" destId="{0E9DA385-6AE4-4D11-AFCA-68F89A21BD26}" srcOrd="0" destOrd="0" presId="urn:microsoft.com/office/officeart/2008/layout/VerticalCurvedList"/>
    <dgm:cxn modelId="{9A17DC47-0F5F-4863-8D49-D39B2C41CA44}" srcId="{87BF4A6A-C83B-4F75-8F81-BE2D0EE4AABC}" destId="{E840244F-81F7-426D-823B-EDB6EF362B27}" srcOrd="0" destOrd="0" parTransId="{23621358-63C6-4CF2-A969-D0F271F28246}" sibTransId="{62C59FC9-9573-4AFD-8C59-E57783C0FA70}"/>
    <dgm:cxn modelId="{01E99D2D-F2B0-41F4-A1A3-1DB8AB764024}" type="presParOf" srcId="{1436D953-0826-4ABE-A890-187969DADB9F}" destId="{98A8D75F-007B-4B1F-A767-DEF5E74FEB80}" srcOrd="0" destOrd="0" presId="urn:microsoft.com/office/officeart/2008/layout/VerticalCurvedList"/>
    <dgm:cxn modelId="{DC359ACC-A10F-41C7-B518-8CD43EAFB7A1}" type="presParOf" srcId="{98A8D75F-007B-4B1F-A767-DEF5E74FEB80}" destId="{FF8368CA-63BD-4A79-8A6C-582D3269AC8A}" srcOrd="0" destOrd="0" presId="urn:microsoft.com/office/officeart/2008/layout/VerticalCurvedList"/>
    <dgm:cxn modelId="{B3EA1300-0E0A-44CB-AAB9-A36E1D676572}" type="presParOf" srcId="{FF8368CA-63BD-4A79-8A6C-582D3269AC8A}" destId="{56B1B4A8-D76F-48D0-A574-F9BA9FBC82EA}" srcOrd="0" destOrd="0" presId="urn:microsoft.com/office/officeart/2008/layout/VerticalCurvedList"/>
    <dgm:cxn modelId="{586D6ED6-231C-4CCF-B5B1-B81BBA66F450}" type="presParOf" srcId="{FF8368CA-63BD-4A79-8A6C-582D3269AC8A}" destId="{43A72BD0-0F05-4C88-8DBD-56413B864880}" srcOrd="1" destOrd="0" presId="urn:microsoft.com/office/officeart/2008/layout/VerticalCurvedList"/>
    <dgm:cxn modelId="{15C9A5B4-3DC0-4075-A85C-B7CD2BD1AEBD}" type="presParOf" srcId="{FF8368CA-63BD-4A79-8A6C-582D3269AC8A}" destId="{BB0E7C23-39A6-49AA-8C9D-C095A8F644BE}" srcOrd="2" destOrd="0" presId="urn:microsoft.com/office/officeart/2008/layout/VerticalCurvedList"/>
    <dgm:cxn modelId="{03D056A5-7A63-48AF-B22A-03A305D7F5EE}" type="presParOf" srcId="{FF8368CA-63BD-4A79-8A6C-582D3269AC8A}" destId="{79F1A86F-7EFB-43A8-91FB-DFFF0C21CB94}" srcOrd="3" destOrd="0" presId="urn:microsoft.com/office/officeart/2008/layout/VerticalCurvedList"/>
    <dgm:cxn modelId="{F9ECB100-A3AB-46CB-84EE-BE96705EBA3E}" type="presParOf" srcId="{98A8D75F-007B-4B1F-A767-DEF5E74FEB80}" destId="{125C74CB-F719-4C2E-8D7B-5FB4F305FB50}" srcOrd="1" destOrd="0" presId="urn:microsoft.com/office/officeart/2008/layout/VerticalCurvedList"/>
    <dgm:cxn modelId="{543E8829-F08C-422F-BA12-BFBB134CCC6E}" type="presParOf" srcId="{98A8D75F-007B-4B1F-A767-DEF5E74FEB80}" destId="{C691C86E-7D66-4699-B0DA-32C1BD8A7296}" srcOrd="2" destOrd="0" presId="urn:microsoft.com/office/officeart/2008/layout/VerticalCurvedList"/>
    <dgm:cxn modelId="{5049889F-E4DB-4E9A-A283-F10432B94EE9}" type="presParOf" srcId="{C691C86E-7D66-4699-B0DA-32C1BD8A7296}" destId="{517417D4-CBD1-4E99-A913-F77B4331A216}" srcOrd="0" destOrd="0" presId="urn:microsoft.com/office/officeart/2008/layout/VerticalCurvedList"/>
    <dgm:cxn modelId="{A81C5336-AFB4-481E-AE13-67D3A371BFFD}" type="presParOf" srcId="{98A8D75F-007B-4B1F-A767-DEF5E74FEB80}" destId="{C356AE61-52DF-4ECA-868E-D524C20583CF}" srcOrd="3" destOrd="0" presId="urn:microsoft.com/office/officeart/2008/layout/VerticalCurvedList"/>
    <dgm:cxn modelId="{A467A8B3-DAA3-40E6-A66B-AD0A1FE14489}" type="presParOf" srcId="{98A8D75F-007B-4B1F-A767-DEF5E74FEB80}" destId="{B56D412B-866A-497B-87B3-7EB6CAC5A858}" srcOrd="4" destOrd="0" presId="urn:microsoft.com/office/officeart/2008/layout/VerticalCurvedList"/>
    <dgm:cxn modelId="{FCF1AE9C-84A8-4C73-AED0-160830F3C9B6}" type="presParOf" srcId="{B56D412B-866A-497B-87B3-7EB6CAC5A858}" destId="{1A404771-BC22-49E5-8DA9-837F805FDC3B}" srcOrd="0" destOrd="0" presId="urn:microsoft.com/office/officeart/2008/layout/VerticalCurvedList"/>
    <dgm:cxn modelId="{FF4E0565-9A0F-4C58-97F8-B233DC9A8F86}" type="presParOf" srcId="{98A8D75F-007B-4B1F-A767-DEF5E74FEB80}" destId="{A82B6565-E107-4211-ADA2-3E50AA919CA6}" srcOrd="5" destOrd="0" presId="urn:microsoft.com/office/officeart/2008/layout/VerticalCurvedList"/>
    <dgm:cxn modelId="{F483EA85-16EC-46A3-98ED-F7BFB4F8721D}" type="presParOf" srcId="{98A8D75F-007B-4B1F-A767-DEF5E74FEB80}" destId="{92D28CF3-75F4-493D-A473-D22207CB0282}" srcOrd="6" destOrd="0" presId="urn:microsoft.com/office/officeart/2008/layout/VerticalCurvedList"/>
    <dgm:cxn modelId="{60E03278-8D5E-4AF3-AC99-D9E79961B42B}" type="presParOf" srcId="{92D28CF3-75F4-493D-A473-D22207CB0282}" destId="{6C3DF4C6-7F18-4A62-8375-F7549BB8BA08}" srcOrd="0" destOrd="0" presId="urn:microsoft.com/office/officeart/2008/layout/VerticalCurvedList"/>
    <dgm:cxn modelId="{6E3F8333-3CF0-42B6-8D46-8D123B1FD9C4}" type="presParOf" srcId="{98A8D75F-007B-4B1F-A767-DEF5E74FEB80}" destId="{0E9DA385-6AE4-4D11-AFCA-68F89A21BD26}" srcOrd="7" destOrd="0" presId="urn:microsoft.com/office/officeart/2008/layout/VerticalCurvedList"/>
    <dgm:cxn modelId="{3319913E-FE8D-4A7E-84B5-27F8D07EA9B4}" type="presParOf" srcId="{98A8D75F-007B-4B1F-A767-DEF5E74FEB80}" destId="{A67E5E7C-BB72-4C7E-8CA0-ACD11B57E65F}" srcOrd="8" destOrd="0" presId="urn:microsoft.com/office/officeart/2008/layout/VerticalCurvedList"/>
    <dgm:cxn modelId="{81B4426A-EDAB-4962-BB74-6060F257D9B4}" type="presParOf" srcId="{A67E5E7C-BB72-4C7E-8CA0-ACD11B57E65F}" destId="{2F2C24CB-DBD4-4D1C-AE78-47CB2AF11D6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D229C6-300E-40D6-9998-21DD8D3161D0}" type="doc">
      <dgm:prSet loTypeId="urn:microsoft.com/office/officeart/2005/8/layout/hProcess3" loCatId="process" qsTypeId="urn:microsoft.com/office/officeart/2005/8/quickstyle/simple1" qsCatId="simple" csTypeId="urn:microsoft.com/office/officeart/2005/8/colors/accent1_2" csCatId="accent1" phldr="1"/>
      <dgm:spPr/>
    </dgm:pt>
    <dgm:pt modelId="{C46AB2A6-8181-4E08-8AFB-0B78132CEE4F}">
      <dgm:prSet phldrT="[Text]"/>
      <dgm:spPr/>
      <dgm:t>
        <a:bodyPr/>
        <a:lstStyle/>
        <a:p>
          <a:r>
            <a:rPr lang="en-US" dirty="0" smtClean="0">
              <a:solidFill>
                <a:schemeClr val="bg1"/>
              </a:solidFill>
            </a:rPr>
            <a:t>Kick Off</a:t>
          </a:r>
          <a:endParaRPr lang="en-US" dirty="0">
            <a:solidFill>
              <a:schemeClr val="bg1"/>
            </a:solidFill>
          </a:endParaRPr>
        </a:p>
      </dgm:t>
    </dgm:pt>
    <dgm:pt modelId="{CC6A7475-FA14-4D4E-9951-596631FA5958}" type="parTrans" cxnId="{9047CEA5-7F0E-48DE-B491-E8F382AF22AB}">
      <dgm:prSet/>
      <dgm:spPr/>
      <dgm:t>
        <a:bodyPr/>
        <a:lstStyle/>
        <a:p>
          <a:endParaRPr lang="en-US"/>
        </a:p>
      </dgm:t>
    </dgm:pt>
    <dgm:pt modelId="{D11C7C86-4453-4D7F-A0E2-95B49FE4F8CB}" type="sibTrans" cxnId="{9047CEA5-7F0E-48DE-B491-E8F382AF22AB}">
      <dgm:prSet/>
      <dgm:spPr/>
      <dgm:t>
        <a:bodyPr/>
        <a:lstStyle/>
        <a:p>
          <a:endParaRPr lang="en-US"/>
        </a:p>
      </dgm:t>
    </dgm:pt>
    <dgm:pt modelId="{BCB22700-F718-46D4-93AA-F235573D1671}">
      <dgm:prSet phldrT="[Text]"/>
      <dgm:spPr/>
      <dgm:t>
        <a:bodyPr/>
        <a:lstStyle/>
        <a:p>
          <a:r>
            <a:rPr lang="en-US" dirty="0" smtClean="0">
              <a:solidFill>
                <a:schemeClr val="bg1"/>
              </a:solidFill>
            </a:rPr>
            <a:t>Preparation</a:t>
          </a:r>
          <a:endParaRPr lang="en-US" dirty="0">
            <a:solidFill>
              <a:schemeClr val="bg1"/>
            </a:solidFill>
          </a:endParaRPr>
        </a:p>
      </dgm:t>
    </dgm:pt>
    <dgm:pt modelId="{9BCF735F-BDAF-495D-B140-88E0338EAF5E}" type="parTrans" cxnId="{22454822-7C45-4B36-B46E-2D4C574EF930}">
      <dgm:prSet/>
      <dgm:spPr/>
      <dgm:t>
        <a:bodyPr/>
        <a:lstStyle/>
        <a:p>
          <a:endParaRPr lang="en-US"/>
        </a:p>
      </dgm:t>
    </dgm:pt>
    <dgm:pt modelId="{2DD1FEB2-8735-4957-B100-8A61212BD7D3}" type="sibTrans" cxnId="{22454822-7C45-4B36-B46E-2D4C574EF930}">
      <dgm:prSet/>
      <dgm:spPr/>
      <dgm:t>
        <a:bodyPr/>
        <a:lstStyle/>
        <a:p>
          <a:endParaRPr lang="en-US"/>
        </a:p>
      </dgm:t>
    </dgm:pt>
    <dgm:pt modelId="{AEC954F7-B53E-49DE-97E0-008EC5B01C0D}">
      <dgm:prSet phldrT="[Text]"/>
      <dgm:spPr/>
      <dgm:t>
        <a:bodyPr/>
        <a:lstStyle/>
        <a:p>
          <a:r>
            <a:rPr lang="en-US" dirty="0" smtClean="0">
              <a:solidFill>
                <a:schemeClr val="bg1"/>
              </a:solidFill>
            </a:rPr>
            <a:t>Design</a:t>
          </a:r>
          <a:endParaRPr lang="en-US" dirty="0">
            <a:solidFill>
              <a:schemeClr val="bg1"/>
            </a:solidFill>
          </a:endParaRPr>
        </a:p>
      </dgm:t>
    </dgm:pt>
    <dgm:pt modelId="{B093449A-12AD-4165-BEA6-FF1088D94FC1}" type="parTrans" cxnId="{F8588BDA-EE51-4E2F-BEE8-7E0689075491}">
      <dgm:prSet/>
      <dgm:spPr/>
      <dgm:t>
        <a:bodyPr/>
        <a:lstStyle/>
        <a:p>
          <a:endParaRPr lang="en-US"/>
        </a:p>
      </dgm:t>
    </dgm:pt>
    <dgm:pt modelId="{6B418C15-D057-48D5-9263-317030756013}" type="sibTrans" cxnId="{F8588BDA-EE51-4E2F-BEE8-7E0689075491}">
      <dgm:prSet/>
      <dgm:spPr/>
      <dgm:t>
        <a:bodyPr/>
        <a:lstStyle/>
        <a:p>
          <a:endParaRPr lang="en-US"/>
        </a:p>
      </dgm:t>
    </dgm:pt>
    <dgm:pt modelId="{0300DBB7-7156-45C5-B261-0959EC3362C7}">
      <dgm:prSet phldrT="[Text]"/>
      <dgm:spPr/>
      <dgm:t>
        <a:bodyPr/>
        <a:lstStyle/>
        <a:p>
          <a:r>
            <a:rPr lang="en-US" dirty="0" smtClean="0">
              <a:solidFill>
                <a:schemeClr val="bg1"/>
              </a:solidFill>
            </a:rPr>
            <a:t>Build</a:t>
          </a:r>
          <a:endParaRPr lang="en-US" dirty="0">
            <a:solidFill>
              <a:schemeClr val="bg1"/>
            </a:solidFill>
          </a:endParaRPr>
        </a:p>
      </dgm:t>
    </dgm:pt>
    <dgm:pt modelId="{EB39CE21-84B6-4D7A-A94A-EE0438DC82E4}" type="parTrans" cxnId="{DB5AD31E-A113-47F6-8DFC-FA858DB751BC}">
      <dgm:prSet/>
      <dgm:spPr/>
      <dgm:t>
        <a:bodyPr/>
        <a:lstStyle/>
        <a:p>
          <a:endParaRPr lang="en-US"/>
        </a:p>
      </dgm:t>
    </dgm:pt>
    <dgm:pt modelId="{6A2F4794-E68E-47E4-BCDA-B988F67AA09D}" type="sibTrans" cxnId="{DB5AD31E-A113-47F6-8DFC-FA858DB751BC}">
      <dgm:prSet/>
      <dgm:spPr/>
      <dgm:t>
        <a:bodyPr/>
        <a:lstStyle/>
        <a:p>
          <a:endParaRPr lang="en-US"/>
        </a:p>
      </dgm:t>
    </dgm:pt>
    <dgm:pt modelId="{351011CD-29EE-4479-8A47-070FFAD45660}" type="pres">
      <dgm:prSet presAssocID="{1BD229C6-300E-40D6-9998-21DD8D3161D0}" presName="Name0" presStyleCnt="0">
        <dgm:presLayoutVars>
          <dgm:dir/>
          <dgm:animLvl val="lvl"/>
          <dgm:resizeHandles val="exact"/>
        </dgm:presLayoutVars>
      </dgm:prSet>
      <dgm:spPr/>
    </dgm:pt>
    <dgm:pt modelId="{FE080800-552F-4B11-A885-1A908EC4E3BA}" type="pres">
      <dgm:prSet presAssocID="{1BD229C6-300E-40D6-9998-21DD8D3161D0}" presName="dummy" presStyleCnt="0"/>
      <dgm:spPr/>
    </dgm:pt>
    <dgm:pt modelId="{AEE17D6F-0840-47DB-B87B-20FDE05E67B5}" type="pres">
      <dgm:prSet presAssocID="{1BD229C6-300E-40D6-9998-21DD8D3161D0}" presName="linH" presStyleCnt="0"/>
      <dgm:spPr/>
    </dgm:pt>
    <dgm:pt modelId="{B0A89034-E59D-4D65-87AD-3F33CA36F28F}" type="pres">
      <dgm:prSet presAssocID="{1BD229C6-300E-40D6-9998-21DD8D3161D0}" presName="padding1" presStyleCnt="0"/>
      <dgm:spPr/>
    </dgm:pt>
    <dgm:pt modelId="{0C9B7DC6-B1FB-4E35-A11C-40305155D86C}" type="pres">
      <dgm:prSet presAssocID="{C46AB2A6-8181-4E08-8AFB-0B78132CEE4F}" presName="linV" presStyleCnt="0"/>
      <dgm:spPr/>
    </dgm:pt>
    <dgm:pt modelId="{5259B5A6-F1F4-42F4-B626-4AC82E5F4EBE}" type="pres">
      <dgm:prSet presAssocID="{C46AB2A6-8181-4E08-8AFB-0B78132CEE4F}" presName="spVertical1" presStyleCnt="0"/>
      <dgm:spPr/>
    </dgm:pt>
    <dgm:pt modelId="{7B8E11E7-23BF-4064-B47E-A9E8AF16AE3E}" type="pres">
      <dgm:prSet presAssocID="{C46AB2A6-8181-4E08-8AFB-0B78132CEE4F}" presName="parTx" presStyleLbl="revTx" presStyleIdx="0" presStyleCnt="4">
        <dgm:presLayoutVars>
          <dgm:chMax val="0"/>
          <dgm:chPref val="0"/>
          <dgm:bulletEnabled val="1"/>
        </dgm:presLayoutVars>
      </dgm:prSet>
      <dgm:spPr/>
      <dgm:t>
        <a:bodyPr/>
        <a:lstStyle/>
        <a:p>
          <a:endParaRPr lang="en-US"/>
        </a:p>
      </dgm:t>
    </dgm:pt>
    <dgm:pt modelId="{AA8B5428-62B1-41CB-BD81-5DF4D5E0CE03}" type="pres">
      <dgm:prSet presAssocID="{C46AB2A6-8181-4E08-8AFB-0B78132CEE4F}" presName="spVertical2" presStyleCnt="0"/>
      <dgm:spPr/>
    </dgm:pt>
    <dgm:pt modelId="{4A990F9F-BF64-494C-96BA-2D947571EC32}" type="pres">
      <dgm:prSet presAssocID="{C46AB2A6-8181-4E08-8AFB-0B78132CEE4F}" presName="spVertical3" presStyleCnt="0"/>
      <dgm:spPr/>
    </dgm:pt>
    <dgm:pt modelId="{AE33897F-B894-4A1F-ADA8-B90823D9D9A0}" type="pres">
      <dgm:prSet presAssocID="{D11C7C86-4453-4D7F-A0E2-95B49FE4F8CB}" presName="space" presStyleCnt="0"/>
      <dgm:spPr/>
    </dgm:pt>
    <dgm:pt modelId="{E588502D-6F72-4520-B554-1C12B715B8CB}" type="pres">
      <dgm:prSet presAssocID="{BCB22700-F718-46D4-93AA-F235573D1671}" presName="linV" presStyleCnt="0"/>
      <dgm:spPr/>
    </dgm:pt>
    <dgm:pt modelId="{C6CCB1DC-955F-42EB-9C74-7E5EEB81BC09}" type="pres">
      <dgm:prSet presAssocID="{BCB22700-F718-46D4-93AA-F235573D1671}" presName="spVertical1" presStyleCnt="0"/>
      <dgm:spPr/>
    </dgm:pt>
    <dgm:pt modelId="{F74F683C-8272-4EB9-9EF8-3FA8CED8E86F}" type="pres">
      <dgm:prSet presAssocID="{BCB22700-F718-46D4-93AA-F235573D1671}" presName="parTx" presStyleLbl="revTx" presStyleIdx="1" presStyleCnt="4">
        <dgm:presLayoutVars>
          <dgm:chMax val="0"/>
          <dgm:chPref val="0"/>
          <dgm:bulletEnabled val="1"/>
        </dgm:presLayoutVars>
      </dgm:prSet>
      <dgm:spPr/>
      <dgm:t>
        <a:bodyPr/>
        <a:lstStyle/>
        <a:p>
          <a:endParaRPr lang="en-US"/>
        </a:p>
      </dgm:t>
    </dgm:pt>
    <dgm:pt modelId="{2C376EE5-0C99-4874-BC5F-C2177C441884}" type="pres">
      <dgm:prSet presAssocID="{BCB22700-F718-46D4-93AA-F235573D1671}" presName="spVertical2" presStyleCnt="0"/>
      <dgm:spPr/>
    </dgm:pt>
    <dgm:pt modelId="{1C1FBDB4-2408-4B44-860C-91453183D880}" type="pres">
      <dgm:prSet presAssocID="{BCB22700-F718-46D4-93AA-F235573D1671}" presName="spVertical3" presStyleCnt="0"/>
      <dgm:spPr/>
    </dgm:pt>
    <dgm:pt modelId="{2D176F41-BA1F-47E5-99CB-7EA3AEF45241}" type="pres">
      <dgm:prSet presAssocID="{2DD1FEB2-8735-4957-B100-8A61212BD7D3}" presName="space" presStyleCnt="0"/>
      <dgm:spPr/>
    </dgm:pt>
    <dgm:pt modelId="{83827A28-CAC2-4EB6-821D-4FAD2303EA64}" type="pres">
      <dgm:prSet presAssocID="{AEC954F7-B53E-49DE-97E0-008EC5B01C0D}" presName="linV" presStyleCnt="0"/>
      <dgm:spPr/>
    </dgm:pt>
    <dgm:pt modelId="{A961D7CA-8988-4DB6-B222-F8251442FB8D}" type="pres">
      <dgm:prSet presAssocID="{AEC954F7-B53E-49DE-97E0-008EC5B01C0D}" presName="spVertical1" presStyleCnt="0"/>
      <dgm:spPr/>
    </dgm:pt>
    <dgm:pt modelId="{A61F6EFB-3BC5-4F33-8244-6CB8BF9AC5AE}" type="pres">
      <dgm:prSet presAssocID="{AEC954F7-B53E-49DE-97E0-008EC5B01C0D}" presName="parTx" presStyleLbl="revTx" presStyleIdx="2" presStyleCnt="4">
        <dgm:presLayoutVars>
          <dgm:chMax val="0"/>
          <dgm:chPref val="0"/>
          <dgm:bulletEnabled val="1"/>
        </dgm:presLayoutVars>
      </dgm:prSet>
      <dgm:spPr/>
      <dgm:t>
        <a:bodyPr/>
        <a:lstStyle/>
        <a:p>
          <a:endParaRPr lang="en-US"/>
        </a:p>
      </dgm:t>
    </dgm:pt>
    <dgm:pt modelId="{6750475D-AFE8-457F-8FF8-29D2BC4B76E8}" type="pres">
      <dgm:prSet presAssocID="{AEC954F7-B53E-49DE-97E0-008EC5B01C0D}" presName="spVertical2" presStyleCnt="0"/>
      <dgm:spPr/>
    </dgm:pt>
    <dgm:pt modelId="{8ACC9677-05A5-4A94-B011-25C81C867942}" type="pres">
      <dgm:prSet presAssocID="{AEC954F7-B53E-49DE-97E0-008EC5B01C0D}" presName="spVertical3" presStyleCnt="0"/>
      <dgm:spPr/>
    </dgm:pt>
    <dgm:pt modelId="{C072C047-DA03-4FE7-870F-960C8A617F39}" type="pres">
      <dgm:prSet presAssocID="{6B418C15-D057-48D5-9263-317030756013}" presName="space" presStyleCnt="0"/>
      <dgm:spPr/>
    </dgm:pt>
    <dgm:pt modelId="{2C43C821-0BAF-449C-9FA7-FEBB4F97108C}" type="pres">
      <dgm:prSet presAssocID="{0300DBB7-7156-45C5-B261-0959EC3362C7}" presName="linV" presStyleCnt="0"/>
      <dgm:spPr/>
    </dgm:pt>
    <dgm:pt modelId="{21347154-82A5-4BFA-9380-D3F92AA48E74}" type="pres">
      <dgm:prSet presAssocID="{0300DBB7-7156-45C5-B261-0959EC3362C7}" presName="spVertical1" presStyleCnt="0"/>
      <dgm:spPr/>
    </dgm:pt>
    <dgm:pt modelId="{594D9D45-8825-48A5-A0E3-B3E64E08A1BB}" type="pres">
      <dgm:prSet presAssocID="{0300DBB7-7156-45C5-B261-0959EC3362C7}" presName="parTx" presStyleLbl="revTx" presStyleIdx="3" presStyleCnt="4">
        <dgm:presLayoutVars>
          <dgm:chMax val="0"/>
          <dgm:chPref val="0"/>
          <dgm:bulletEnabled val="1"/>
        </dgm:presLayoutVars>
      </dgm:prSet>
      <dgm:spPr/>
      <dgm:t>
        <a:bodyPr/>
        <a:lstStyle/>
        <a:p>
          <a:endParaRPr lang="en-US"/>
        </a:p>
      </dgm:t>
    </dgm:pt>
    <dgm:pt modelId="{8DDA825F-EA56-402B-9409-B72D524F4FB3}" type="pres">
      <dgm:prSet presAssocID="{0300DBB7-7156-45C5-B261-0959EC3362C7}" presName="spVertical2" presStyleCnt="0"/>
      <dgm:spPr/>
    </dgm:pt>
    <dgm:pt modelId="{0F4618F2-E8E3-42A7-B43C-A138915351DC}" type="pres">
      <dgm:prSet presAssocID="{0300DBB7-7156-45C5-B261-0959EC3362C7}" presName="spVertical3" presStyleCnt="0"/>
      <dgm:spPr/>
    </dgm:pt>
    <dgm:pt modelId="{608E4EFB-C92D-46EF-ABD7-96D2E585386B}" type="pres">
      <dgm:prSet presAssocID="{1BD229C6-300E-40D6-9998-21DD8D3161D0}" presName="padding2" presStyleCnt="0"/>
      <dgm:spPr/>
    </dgm:pt>
    <dgm:pt modelId="{D69828DA-ECE6-4A48-8BFC-7D6DDBD0DCC7}" type="pres">
      <dgm:prSet presAssocID="{1BD229C6-300E-40D6-9998-21DD8D3161D0}" presName="negArrow" presStyleCnt="0"/>
      <dgm:spPr/>
    </dgm:pt>
    <dgm:pt modelId="{315055FA-97C2-40D6-B577-D1F01BA21BC1}" type="pres">
      <dgm:prSet presAssocID="{1BD229C6-300E-40D6-9998-21DD8D3161D0}" presName="backgroundArrow" presStyleLbl="node1" presStyleIdx="0" presStyleCnt="1"/>
      <dgm:spPr/>
    </dgm:pt>
  </dgm:ptLst>
  <dgm:cxnLst>
    <dgm:cxn modelId="{DB5AD31E-A113-47F6-8DFC-FA858DB751BC}" srcId="{1BD229C6-300E-40D6-9998-21DD8D3161D0}" destId="{0300DBB7-7156-45C5-B261-0959EC3362C7}" srcOrd="3" destOrd="0" parTransId="{EB39CE21-84B6-4D7A-A94A-EE0438DC82E4}" sibTransId="{6A2F4794-E68E-47E4-BCDA-B988F67AA09D}"/>
    <dgm:cxn modelId="{8705EC7C-5563-49E9-A206-32B83077E53D}" type="presOf" srcId="{C46AB2A6-8181-4E08-8AFB-0B78132CEE4F}" destId="{7B8E11E7-23BF-4064-B47E-A9E8AF16AE3E}" srcOrd="0" destOrd="0" presId="urn:microsoft.com/office/officeart/2005/8/layout/hProcess3"/>
    <dgm:cxn modelId="{53F8C399-4D74-4182-9223-EDF6C988E68B}" type="presOf" srcId="{BCB22700-F718-46D4-93AA-F235573D1671}" destId="{F74F683C-8272-4EB9-9EF8-3FA8CED8E86F}" srcOrd="0" destOrd="0" presId="urn:microsoft.com/office/officeart/2005/8/layout/hProcess3"/>
    <dgm:cxn modelId="{22454822-7C45-4B36-B46E-2D4C574EF930}" srcId="{1BD229C6-300E-40D6-9998-21DD8D3161D0}" destId="{BCB22700-F718-46D4-93AA-F235573D1671}" srcOrd="1" destOrd="0" parTransId="{9BCF735F-BDAF-495D-B140-88E0338EAF5E}" sibTransId="{2DD1FEB2-8735-4957-B100-8A61212BD7D3}"/>
    <dgm:cxn modelId="{FDD075BF-7C2E-4557-BBB5-33F2BC683414}" type="presOf" srcId="{AEC954F7-B53E-49DE-97E0-008EC5B01C0D}" destId="{A61F6EFB-3BC5-4F33-8244-6CB8BF9AC5AE}" srcOrd="0" destOrd="0" presId="urn:microsoft.com/office/officeart/2005/8/layout/hProcess3"/>
    <dgm:cxn modelId="{F8588BDA-EE51-4E2F-BEE8-7E0689075491}" srcId="{1BD229C6-300E-40D6-9998-21DD8D3161D0}" destId="{AEC954F7-B53E-49DE-97E0-008EC5B01C0D}" srcOrd="2" destOrd="0" parTransId="{B093449A-12AD-4165-BEA6-FF1088D94FC1}" sibTransId="{6B418C15-D057-48D5-9263-317030756013}"/>
    <dgm:cxn modelId="{C54E1814-B187-45CF-8A41-5260C218DE66}" type="presOf" srcId="{0300DBB7-7156-45C5-B261-0959EC3362C7}" destId="{594D9D45-8825-48A5-A0E3-B3E64E08A1BB}" srcOrd="0" destOrd="0" presId="urn:microsoft.com/office/officeart/2005/8/layout/hProcess3"/>
    <dgm:cxn modelId="{99E8E9B0-0AFB-40D1-8869-0D72296F2DD9}" type="presOf" srcId="{1BD229C6-300E-40D6-9998-21DD8D3161D0}" destId="{351011CD-29EE-4479-8A47-070FFAD45660}" srcOrd="0" destOrd="0" presId="urn:microsoft.com/office/officeart/2005/8/layout/hProcess3"/>
    <dgm:cxn modelId="{9047CEA5-7F0E-48DE-B491-E8F382AF22AB}" srcId="{1BD229C6-300E-40D6-9998-21DD8D3161D0}" destId="{C46AB2A6-8181-4E08-8AFB-0B78132CEE4F}" srcOrd="0" destOrd="0" parTransId="{CC6A7475-FA14-4D4E-9951-596631FA5958}" sibTransId="{D11C7C86-4453-4D7F-A0E2-95B49FE4F8CB}"/>
    <dgm:cxn modelId="{1118E410-5DC1-4046-AB28-D88F82CAC54A}" type="presParOf" srcId="{351011CD-29EE-4479-8A47-070FFAD45660}" destId="{FE080800-552F-4B11-A885-1A908EC4E3BA}" srcOrd="0" destOrd="0" presId="urn:microsoft.com/office/officeart/2005/8/layout/hProcess3"/>
    <dgm:cxn modelId="{0DD857A9-F120-47FC-87F0-A4CB304CFC59}" type="presParOf" srcId="{351011CD-29EE-4479-8A47-070FFAD45660}" destId="{AEE17D6F-0840-47DB-B87B-20FDE05E67B5}" srcOrd="1" destOrd="0" presId="urn:microsoft.com/office/officeart/2005/8/layout/hProcess3"/>
    <dgm:cxn modelId="{5A070B3D-F597-4AC4-B38E-7305C3A139F7}" type="presParOf" srcId="{AEE17D6F-0840-47DB-B87B-20FDE05E67B5}" destId="{B0A89034-E59D-4D65-87AD-3F33CA36F28F}" srcOrd="0" destOrd="0" presId="urn:microsoft.com/office/officeart/2005/8/layout/hProcess3"/>
    <dgm:cxn modelId="{1C052673-C3C5-4968-ADBD-B1CDAF4E1D5B}" type="presParOf" srcId="{AEE17D6F-0840-47DB-B87B-20FDE05E67B5}" destId="{0C9B7DC6-B1FB-4E35-A11C-40305155D86C}" srcOrd="1" destOrd="0" presId="urn:microsoft.com/office/officeart/2005/8/layout/hProcess3"/>
    <dgm:cxn modelId="{369E37C1-900D-4E4D-8A08-9A6EA073D7FC}" type="presParOf" srcId="{0C9B7DC6-B1FB-4E35-A11C-40305155D86C}" destId="{5259B5A6-F1F4-42F4-B626-4AC82E5F4EBE}" srcOrd="0" destOrd="0" presId="urn:microsoft.com/office/officeart/2005/8/layout/hProcess3"/>
    <dgm:cxn modelId="{EE13B2C0-8524-421B-A050-18F880950045}" type="presParOf" srcId="{0C9B7DC6-B1FB-4E35-A11C-40305155D86C}" destId="{7B8E11E7-23BF-4064-B47E-A9E8AF16AE3E}" srcOrd="1" destOrd="0" presId="urn:microsoft.com/office/officeart/2005/8/layout/hProcess3"/>
    <dgm:cxn modelId="{DE475E0F-91E5-47CB-BF18-B6DDBB937DD1}" type="presParOf" srcId="{0C9B7DC6-B1FB-4E35-A11C-40305155D86C}" destId="{AA8B5428-62B1-41CB-BD81-5DF4D5E0CE03}" srcOrd="2" destOrd="0" presId="urn:microsoft.com/office/officeart/2005/8/layout/hProcess3"/>
    <dgm:cxn modelId="{3E998510-7269-446A-84DA-D3F73E4CC392}" type="presParOf" srcId="{0C9B7DC6-B1FB-4E35-A11C-40305155D86C}" destId="{4A990F9F-BF64-494C-96BA-2D947571EC32}" srcOrd="3" destOrd="0" presId="urn:microsoft.com/office/officeart/2005/8/layout/hProcess3"/>
    <dgm:cxn modelId="{5A342C52-1B44-46ED-B810-DF45F6AB2F22}" type="presParOf" srcId="{AEE17D6F-0840-47DB-B87B-20FDE05E67B5}" destId="{AE33897F-B894-4A1F-ADA8-B90823D9D9A0}" srcOrd="2" destOrd="0" presId="urn:microsoft.com/office/officeart/2005/8/layout/hProcess3"/>
    <dgm:cxn modelId="{DC014F63-72B8-4DD9-AC5E-0DFBD2295BCB}" type="presParOf" srcId="{AEE17D6F-0840-47DB-B87B-20FDE05E67B5}" destId="{E588502D-6F72-4520-B554-1C12B715B8CB}" srcOrd="3" destOrd="0" presId="urn:microsoft.com/office/officeart/2005/8/layout/hProcess3"/>
    <dgm:cxn modelId="{E3FA8EDA-806F-48D4-B120-4880956F476F}" type="presParOf" srcId="{E588502D-6F72-4520-B554-1C12B715B8CB}" destId="{C6CCB1DC-955F-42EB-9C74-7E5EEB81BC09}" srcOrd="0" destOrd="0" presId="urn:microsoft.com/office/officeart/2005/8/layout/hProcess3"/>
    <dgm:cxn modelId="{748020E3-A985-4961-8C92-F1B2D20ACB78}" type="presParOf" srcId="{E588502D-6F72-4520-B554-1C12B715B8CB}" destId="{F74F683C-8272-4EB9-9EF8-3FA8CED8E86F}" srcOrd="1" destOrd="0" presId="urn:microsoft.com/office/officeart/2005/8/layout/hProcess3"/>
    <dgm:cxn modelId="{718A658C-4A79-4AF2-884C-EBFD02C7933A}" type="presParOf" srcId="{E588502D-6F72-4520-B554-1C12B715B8CB}" destId="{2C376EE5-0C99-4874-BC5F-C2177C441884}" srcOrd="2" destOrd="0" presId="urn:microsoft.com/office/officeart/2005/8/layout/hProcess3"/>
    <dgm:cxn modelId="{14313257-CDC9-42E2-94D6-42D2BFB13587}" type="presParOf" srcId="{E588502D-6F72-4520-B554-1C12B715B8CB}" destId="{1C1FBDB4-2408-4B44-860C-91453183D880}" srcOrd="3" destOrd="0" presId="urn:microsoft.com/office/officeart/2005/8/layout/hProcess3"/>
    <dgm:cxn modelId="{96581427-E647-4D22-985D-83B92A60722C}" type="presParOf" srcId="{AEE17D6F-0840-47DB-B87B-20FDE05E67B5}" destId="{2D176F41-BA1F-47E5-99CB-7EA3AEF45241}" srcOrd="4" destOrd="0" presId="urn:microsoft.com/office/officeart/2005/8/layout/hProcess3"/>
    <dgm:cxn modelId="{322AA191-C231-4A5E-AEB7-FF3E4B53E8F9}" type="presParOf" srcId="{AEE17D6F-0840-47DB-B87B-20FDE05E67B5}" destId="{83827A28-CAC2-4EB6-821D-4FAD2303EA64}" srcOrd="5" destOrd="0" presId="urn:microsoft.com/office/officeart/2005/8/layout/hProcess3"/>
    <dgm:cxn modelId="{C5FE00C7-573E-483E-A9DC-1D850D9703D7}" type="presParOf" srcId="{83827A28-CAC2-4EB6-821D-4FAD2303EA64}" destId="{A961D7CA-8988-4DB6-B222-F8251442FB8D}" srcOrd="0" destOrd="0" presId="urn:microsoft.com/office/officeart/2005/8/layout/hProcess3"/>
    <dgm:cxn modelId="{85A04292-A2D7-4113-88DB-F258B055DA8E}" type="presParOf" srcId="{83827A28-CAC2-4EB6-821D-4FAD2303EA64}" destId="{A61F6EFB-3BC5-4F33-8244-6CB8BF9AC5AE}" srcOrd="1" destOrd="0" presId="urn:microsoft.com/office/officeart/2005/8/layout/hProcess3"/>
    <dgm:cxn modelId="{9437E1A9-D4D8-4259-895D-6953E16F5C07}" type="presParOf" srcId="{83827A28-CAC2-4EB6-821D-4FAD2303EA64}" destId="{6750475D-AFE8-457F-8FF8-29D2BC4B76E8}" srcOrd="2" destOrd="0" presId="urn:microsoft.com/office/officeart/2005/8/layout/hProcess3"/>
    <dgm:cxn modelId="{58067EE6-F9D9-4027-9F5B-8396052CF260}" type="presParOf" srcId="{83827A28-CAC2-4EB6-821D-4FAD2303EA64}" destId="{8ACC9677-05A5-4A94-B011-25C81C867942}" srcOrd="3" destOrd="0" presId="urn:microsoft.com/office/officeart/2005/8/layout/hProcess3"/>
    <dgm:cxn modelId="{52029A18-F3B5-4536-9D8C-F89B5CA8FF08}" type="presParOf" srcId="{AEE17D6F-0840-47DB-B87B-20FDE05E67B5}" destId="{C072C047-DA03-4FE7-870F-960C8A617F39}" srcOrd="6" destOrd="0" presId="urn:microsoft.com/office/officeart/2005/8/layout/hProcess3"/>
    <dgm:cxn modelId="{D2557DFE-7EEE-4DC4-AD08-F5B7C593D153}" type="presParOf" srcId="{AEE17D6F-0840-47DB-B87B-20FDE05E67B5}" destId="{2C43C821-0BAF-449C-9FA7-FEBB4F97108C}" srcOrd="7" destOrd="0" presId="urn:microsoft.com/office/officeart/2005/8/layout/hProcess3"/>
    <dgm:cxn modelId="{8C942EC5-300C-49F5-B7A7-8D8E6D164F10}" type="presParOf" srcId="{2C43C821-0BAF-449C-9FA7-FEBB4F97108C}" destId="{21347154-82A5-4BFA-9380-D3F92AA48E74}" srcOrd="0" destOrd="0" presId="urn:microsoft.com/office/officeart/2005/8/layout/hProcess3"/>
    <dgm:cxn modelId="{EFC83FDF-00A1-4399-8D98-CC6430A66953}" type="presParOf" srcId="{2C43C821-0BAF-449C-9FA7-FEBB4F97108C}" destId="{594D9D45-8825-48A5-A0E3-B3E64E08A1BB}" srcOrd="1" destOrd="0" presId="urn:microsoft.com/office/officeart/2005/8/layout/hProcess3"/>
    <dgm:cxn modelId="{793B832F-E231-46ED-BE02-30373ECDE03B}" type="presParOf" srcId="{2C43C821-0BAF-449C-9FA7-FEBB4F97108C}" destId="{8DDA825F-EA56-402B-9409-B72D524F4FB3}" srcOrd="2" destOrd="0" presId="urn:microsoft.com/office/officeart/2005/8/layout/hProcess3"/>
    <dgm:cxn modelId="{150E439D-300E-4090-B051-6FD85F8322A9}" type="presParOf" srcId="{2C43C821-0BAF-449C-9FA7-FEBB4F97108C}" destId="{0F4618F2-E8E3-42A7-B43C-A138915351DC}" srcOrd="3" destOrd="0" presId="urn:microsoft.com/office/officeart/2005/8/layout/hProcess3"/>
    <dgm:cxn modelId="{71DB9DEE-B265-465E-906B-05EE296E342E}" type="presParOf" srcId="{AEE17D6F-0840-47DB-B87B-20FDE05E67B5}" destId="{608E4EFB-C92D-46EF-ABD7-96D2E585386B}" srcOrd="8" destOrd="0" presId="urn:microsoft.com/office/officeart/2005/8/layout/hProcess3"/>
    <dgm:cxn modelId="{A3DF7083-D18E-42F1-9FED-9BBA13346791}" type="presParOf" srcId="{AEE17D6F-0840-47DB-B87B-20FDE05E67B5}" destId="{D69828DA-ECE6-4A48-8BFC-7D6DDBD0DCC7}" srcOrd="9" destOrd="0" presId="urn:microsoft.com/office/officeart/2005/8/layout/hProcess3"/>
    <dgm:cxn modelId="{19679509-1646-431E-ADEC-8A65144C4F2A}" type="presParOf" srcId="{AEE17D6F-0840-47DB-B87B-20FDE05E67B5}" destId="{315055FA-97C2-40D6-B577-D1F01BA21BC1}" srcOrd="10"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FCCE2C-C2D5-4674-BE07-E4A0BDE006C0}">
      <dsp:nvSpPr>
        <dsp:cNvPr id="0" name=""/>
        <dsp:cNvSpPr/>
      </dsp:nvSpPr>
      <dsp:spPr>
        <a:xfrm>
          <a:off x="0" y="0"/>
          <a:ext cx="8125883" cy="1090597"/>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91440" rIns="53340" bIns="91440" numCol="1" spcCol="1270" anchor="t" anchorCtr="0">
          <a:noAutofit/>
        </a:bodyPr>
        <a:lstStyle/>
        <a:p>
          <a:pPr lvl="0" algn="l" defTabSz="711200">
            <a:lnSpc>
              <a:spcPct val="90000"/>
            </a:lnSpc>
            <a:spcBef>
              <a:spcPct val="0"/>
            </a:spcBef>
            <a:spcAft>
              <a:spcPct val="35000"/>
            </a:spcAft>
          </a:pPr>
          <a:r>
            <a:rPr lang="en-US" sz="1600" b="1" kern="1200" dirty="0" smtClean="0"/>
            <a:t>Help customers analyze existing FTC solutions</a:t>
          </a:r>
          <a:endParaRPr lang="en-US" sz="1600" b="1" kern="1200" dirty="0"/>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What do you have? What do you try to accomplish with the current customization</a:t>
          </a:r>
          <a:endParaRPr lang="en-US" sz="1400" kern="1200" dirty="0">
            <a:latin typeface="Franklin Gothic Book"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What OOB features are available before writing custom code?</a:t>
          </a:r>
          <a:endParaRPr lang="en-US" sz="1400" kern="1200" dirty="0">
            <a:latin typeface="Franklin Gothic Book"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For the scenarios requiring custom coding, can you use APP model instead?</a:t>
          </a:r>
          <a:endParaRPr lang="en-US" sz="1400" kern="1200" dirty="0">
            <a:latin typeface="Franklin Gothic Book" pitchFamily="34" charset="0"/>
          </a:endParaRPr>
        </a:p>
      </dsp:txBody>
      <dsp:txXfrm>
        <a:off x="1734236" y="0"/>
        <a:ext cx="6391646" cy="1090597"/>
      </dsp:txXfrm>
    </dsp:sp>
    <dsp:sp modelId="{C49E7B8C-3109-4DB1-A723-4BE28D105C4C}">
      <dsp:nvSpPr>
        <dsp:cNvPr id="0" name=""/>
        <dsp:cNvSpPr/>
      </dsp:nvSpPr>
      <dsp:spPr>
        <a:xfrm>
          <a:off x="109059" y="109059"/>
          <a:ext cx="1625176" cy="872477"/>
        </a:xfrm>
        <a:prstGeom prst="roundRect">
          <a:avLst>
            <a:gd name="adj" fmla="val 10000"/>
          </a:avLst>
        </a:prstGeom>
        <a:blipFill rotWithShape="1">
          <a:blip xmlns:r="http://schemas.openxmlformats.org/officeDocument/2006/relationships" r:embed="rId1"/>
          <a:stretch>
            <a:fillRect/>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6B57E30A-16F8-46E4-B089-D94E63FE171C}">
      <dsp:nvSpPr>
        <dsp:cNvPr id="0" name=""/>
        <dsp:cNvSpPr/>
      </dsp:nvSpPr>
      <dsp:spPr>
        <a:xfrm>
          <a:off x="0" y="1199656"/>
          <a:ext cx="8125883" cy="1090597"/>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91440" rIns="53340" bIns="91440" numCol="1" spcCol="1270" anchor="t" anchorCtr="0">
          <a:noAutofit/>
        </a:bodyPr>
        <a:lstStyle/>
        <a:p>
          <a:pPr lvl="0" algn="l" defTabSz="711200">
            <a:lnSpc>
              <a:spcPct val="90000"/>
            </a:lnSpc>
            <a:spcBef>
              <a:spcPct val="0"/>
            </a:spcBef>
            <a:spcAft>
              <a:spcPct val="35000"/>
            </a:spcAft>
          </a:pPr>
          <a:r>
            <a:rPr lang="en-US" sz="1600" kern="1200" dirty="0" smtClean="0">
              <a:latin typeface="Franklin Gothic Medium" pitchFamily="34" charset="0"/>
            </a:rPr>
            <a:t>Help customers move FTC to App following guidance and best practice</a:t>
          </a:r>
          <a:endParaRPr lang="en-US" sz="1600" kern="1200" dirty="0">
            <a:latin typeface="Franklin Gothic Medium"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How do you write Apps to delivery the custom functionality?</a:t>
          </a:r>
          <a:endParaRPr lang="en-US" sz="1400" kern="1200" dirty="0">
            <a:latin typeface="Franklin Gothic Book"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What is the best architecture and solution design?</a:t>
          </a:r>
          <a:endParaRPr lang="en-US" sz="1400" kern="1200" dirty="0">
            <a:latin typeface="Franklin Gothic Book"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How do you replace the existing FTC with the new solution? </a:t>
          </a:r>
          <a:endParaRPr lang="en-US" sz="1400" kern="1200" dirty="0">
            <a:latin typeface="Franklin Gothic Book" pitchFamily="34" charset="0"/>
          </a:endParaRPr>
        </a:p>
      </dsp:txBody>
      <dsp:txXfrm>
        <a:off x="1734236" y="1199656"/>
        <a:ext cx="6391646" cy="1090597"/>
      </dsp:txXfrm>
    </dsp:sp>
    <dsp:sp modelId="{D8613DBE-B9FC-4770-9B4A-E4836A2DD46E}">
      <dsp:nvSpPr>
        <dsp:cNvPr id="0" name=""/>
        <dsp:cNvSpPr/>
      </dsp:nvSpPr>
      <dsp:spPr>
        <a:xfrm>
          <a:off x="109059" y="1308716"/>
          <a:ext cx="1625176" cy="872477"/>
        </a:xfrm>
        <a:prstGeom prst="roundRect">
          <a:avLst>
            <a:gd name="adj" fmla="val 10000"/>
          </a:avLst>
        </a:prstGeom>
        <a:blipFill rotWithShape="1">
          <a:blip xmlns:r="http://schemas.openxmlformats.org/officeDocument/2006/relationships" r:embed="rId2"/>
          <a:stretch>
            <a:fillRect/>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39C4B342-664A-4B02-ABD6-0CBA67E833F7}">
      <dsp:nvSpPr>
        <dsp:cNvPr id="0" name=""/>
        <dsp:cNvSpPr/>
      </dsp:nvSpPr>
      <dsp:spPr>
        <a:xfrm>
          <a:off x="0" y="2399313"/>
          <a:ext cx="8125883" cy="1090597"/>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91440" rIns="60960" bIns="91440" numCol="1" spcCol="1270" anchor="ctr" anchorCtr="0">
          <a:noAutofit/>
        </a:bodyPr>
        <a:lstStyle/>
        <a:p>
          <a:pPr lvl="0" algn="l" defTabSz="711200">
            <a:lnSpc>
              <a:spcPct val="90000"/>
            </a:lnSpc>
            <a:spcBef>
              <a:spcPct val="0"/>
            </a:spcBef>
            <a:spcAft>
              <a:spcPct val="35000"/>
            </a:spcAft>
          </a:pPr>
          <a:r>
            <a:rPr lang="en-US" sz="1600" b="1" kern="1200" dirty="0" smtClean="0">
              <a:latin typeface="Franklin Gothic Book" pitchFamily="34" charset="0"/>
            </a:rPr>
            <a:t>Provide App SME support (Pilot)</a:t>
          </a:r>
        </a:p>
        <a:p>
          <a:pPr lvl="0" algn="l" defTabSz="711200">
            <a:lnSpc>
              <a:spcPct val="90000"/>
            </a:lnSpc>
            <a:spcBef>
              <a:spcPct val="0"/>
            </a:spcBef>
            <a:spcAft>
              <a:spcPct val="35000"/>
            </a:spcAft>
          </a:pPr>
          <a:r>
            <a:rPr lang="en-US" sz="1400" kern="1200" dirty="0" smtClean="0">
              <a:latin typeface="Franklin Gothic Book" pitchFamily="34" charset="0"/>
            </a:rPr>
            <a:t>Have your dev team working with </a:t>
          </a:r>
          <a:r>
            <a:rPr lang="en-US" sz="1400" kern="1200" dirty="0" err="1" smtClean="0">
              <a:latin typeface="Franklin Gothic Book" pitchFamily="34" charset="0"/>
            </a:rPr>
            <a:t>Litware</a:t>
          </a:r>
          <a:r>
            <a:rPr lang="en-US" sz="1400" kern="1200" dirty="0" smtClean="0">
              <a:latin typeface="Franklin Gothic Book" pitchFamily="34" charset="0"/>
            </a:rPr>
            <a:t> resources to jointly develop the pilot projects with guidance and patterns</a:t>
          </a:r>
          <a:endParaRPr lang="en-US" sz="1600" b="1" kern="1200" dirty="0" smtClean="0">
            <a:latin typeface="Franklin Gothic Book" pitchFamily="34" charset="0"/>
          </a:endParaRPr>
        </a:p>
      </dsp:txBody>
      <dsp:txXfrm>
        <a:off x="1734236" y="2399313"/>
        <a:ext cx="6391646" cy="1090597"/>
      </dsp:txXfrm>
    </dsp:sp>
    <dsp:sp modelId="{2F12796E-2ED9-4AA4-B4AF-5E40C84A6196}">
      <dsp:nvSpPr>
        <dsp:cNvPr id="0" name=""/>
        <dsp:cNvSpPr/>
      </dsp:nvSpPr>
      <dsp:spPr>
        <a:xfrm>
          <a:off x="109059" y="2508373"/>
          <a:ext cx="1625176" cy="872477"/>
        </a:xfrm>
        <a:prstGeom prst="roundRect">
          <a:avLst>
            <a:gd name="adj" fmla="val 10000"/>
          </a:avLst>
        </a:prstGeom>
        <a:blipFill rotWithShape="1">
          <a:blip xmlns:r="http://schemas.openxmlformats.org/officeDocument/2006/relationships" r:embed="rId3"/>
          <a:stretch>
            <a:fillRect/>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AF62037B-9591-46B8-A785-AF52125A4A7E}">
      <dsp:nvSpPr>
        <dsp:cNvPr id="0" name=""/>
        <dsp:cNvSpPr/>
      </dsp:nvSpPr>
      <dsp:spPr>
        <a:xfrm>
          <a:off x="0" y="3598970"/>
          <a:ext cx="8125883" cy="1090597"/>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1" kern="1200" dirty="0" smtClean="0">
              <a:latin typeface="Franklin Gothic Book" pitchFamily="34" charset="0"/>
            </a:rPr>
            <a:t>General Guidance</a:t>
          </a: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Guidance/training is available on MSDN and GitHub</a:t>
          </a: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Fixed hours of App SME architecture guidance or solution review/support</a:t>
          </a: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Customer resource drive the project implementation</a:t>
          </a:r>
        </a:p>
      </dsp:txBody>
      <dsp:txXfrm>
        <a:off x="1734236" y="3598970"/>
        <a:ext cx="6391646" cy="1090597"/>
      </dsp:txXfrm>
    </dsp:sp>
    <dsp:sp modelId="{D24E4202-AFBB-4EB2-9440-44EF89134E38}">
      <dsp:nvSpPr>
        <dsp:cNvPr id="0" name=""/>
        <dsp:cNvSpPr/>
      </dsp:nvSpPr>
      <dsp:spPr>
        <a:xfrm>
          <a:off x="109059" y="3708030"/>
          <a:ext cx="1625176" cy="872477"/>
        </a:xfrm>
        <a:prstGeom prst="roundRect">
          <a:avLst>
            <a:gd name="adj" fmla="val 10000"/>
          </a:avLst>
        </a:prstGeom>
        <a:blipFill rotWithShape="1">
          <a:blip xmlns:r="http://schemas.openxmlformats.org/officeDocument/2006/relationships" r:embed="rId4"/>
          <a:stretch>
            <a:fillRect/>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6D1A5-F839-449A-869B-BFDD8D83905A}">
      <dsp:nvSpPr>
        <dsp:cNvPr id="0" name=""/>
        <dsp:cNvSpPr/>
      </dsp:nvSpPr>
      <dsp:spPr>
        <a:xfrm rot="5400000">
          <a:off x="-125112" y="128872"/>
          <a:ext cx="834084" cy="583859"/>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effectLst/>
            </a:rPr>
            <a:t>1</a:t>
          </a:r>
          <a:endParaRPr lang="en-US" sz="1500" kern="1200" dirty="0">
            <a:effectLst/>
          </a:endParaRPr>
        </a:p>
      </dsp:txBody>
      <dsp:txXfrm rot="-5400000">
        <a:off x="1" y="295690"/>
        <a:ext cx="583859" cy="250225"/>
      </dsp:txXfrm>
    </dsp:sp>
    <dsp:sp modelId="{BA238C12-50BD-4B55-82B7-679311120741}">
      <dsp:nvSpPr>
        <dsp:cNvPr id="0" name=""/>
        <dsp:cNvSpPr/>
      </dsp:nvSpPr>
      <dsp:spPr>
        <a:xfrm rot="5400000">
          <a:off x="4701136" y="-4113517"/>
          <a:ext cx="542155" cy="8776708"/>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Meet Developer PnP program entrance criteria</a:t>
          </a:r>
          <a:endParaRPr lang="en-US" sz="2000" kern="1200" dirty="0"/>
        </a:p>
      </dsp:txBody>
      <dsp:txXfrm rot="-5400000">
        <a:off x="583860" y="30225"/>
        <a:ext cx="8750242" cy="489223"/>
      </dsp:txXfrm>
    </dsp:sp>
    <dsp:sp modelId="{EA6399AF-3DF3-4343-BF3A-3C27B2E8D3C4}">
      <dsp:nvSpPr>
        <dsp:cNvPr id="0" name=""/>
        <dsp:cNvSpPr/>
      </dsp:nvSpPr>
      <dsp:spPr>
        <a:xfrm rot="5400000">
          <a:off x="-125112" y="864052"/>
          <a:ext cx="834084" cy="583859"/>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effectLst/>
            </a:rPr>
            <a:t>2</a:t>
          </a:r>
          <a:endParaRPr lang="en-US" sz="1500" kern="1200" dirty="0">
            <a:effectLst/>
          </a:endParaRPr>
        </a:p>
      </dsp:txBody>
      <dsp:txXfrm rot="-5400000">
        <a:off x="1" y="1030870"/>
        <a:ext cx="583859" cy="250225"/>
      </dsp:txXfrm>
    </dsp:sp>
    <dsp:sp modelId="{8E96983E-1988-4BA3-A534-6E275CCB0D69}">
      <dsp:nvSpPr>
        <dsp:cNvPr id="0" name=""/>
        <dsp:cNvSpPr/>
      </dsp:nvSpPr>
      <dsp:spPr>
        <a:xfrm rot="5400000">
          <a:off x="4701136" y="-3378337"/>
          <a:ext cx="542155" cy="8776708"/>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Assemble the project team and train in house resources to develop the solution</a:t>
          </a:r>
          <a:endParaRPr lang="en-US" sz="2000" kern="1200" dirty="0">
            <a:effectLst/>
          </a:endParaRPr>
        </a:p>
      </dsp:txBody>
      <dsp:txXfrm rot="-5400000">
        <a:off x="583860" y="765405"/>
        <a:ext cx="8750242" cy="489223"/>
      </dsp:txXfrm>
    </dsp:sp>
    <dsp:sp modelId="{F98FC1C1-8B6A-4533-8ED3-4BEF3EA45044}">
      <dsp:nvSpPr>
        <dsp:cNvPr id="0" name=""/>
        <dsp:cNvSpPr/>
      </dsp:nvSpPr>
      <dsp:spPr>
        <a:xfrm rot="5400000">
          <a:off x="-125112" y="1599232"/>
          <a:ext cx="834084" cy="583859"/>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smtClean="0">
              <a:effectLst/>
            </a:rPr>
            <a:t>3</a:t>
          </a:r>
          <a:endParaRPr lang="en-US" sz="1600" b="0" kern="1200" dirty="0">
            <a:effectLst/>
          </a:endParaRPr>
        </a:p>
      </dsp:txBody>
      <dsp:txXfrm rot="-5400000">
        <a:off x="1" y="1766050"/>
        <a:ext cx="583859" cy="250225"/>
      </dsp:txXfrm>
    </dsp:sp>
    <dsp:sp modelId="{CFB4BA54-1902-48CE-A2DA-BB290594A290}">
      <dsp:nvSpPr>
        <dsp:cNvPr id="0" name=""/>
        <dsp:cNvSpPr/>
      </dsp:nvSpPr>
      <dsp:spPr>
        <a:xfrm rot="5400000">
          <a:off x="4700993" y="-2643014"/>
          <a:ext cx="542440" cy="8776708"/>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Scheduling, assessment and design session with Developer PnP program SME</a:t>
          </a:r>
          <a:endParaRPr lang="en-US" sz="2000" kern="1200" dirty="0"/>
        </a:p>
      </dsp:txBody>
      <dsp:txXfrm rot="-5400000">
        <a:off x="583859" y="1500600"/>
        <a:ext cx="8750228" cy="489480"/>
      </dsp:txXfrm>
    </dsp:sp>
    <dsp:sp modelId="{8A2B1735-F005-402A-B186-D3E5CE0B3274}">
      <dsp:nvSpPr>
        <dsp:cNvPr id="0" name=""/>
        <dsp:cNvSpPr/>
      </dsp:nvSpPr>
      <dsp:spPr>
        <a:xfrm rot="5400000">
          <a:off x="-125112" y="2334412"/>
          <a:ext cx="834084" cy="583859"/>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effectLst/>
            </a:rPr>
            <a:t>4</a:t>
          </a:r>
          <a:endParaRPr lang="en-US" sz="1600" kern="1200" dirty="0">
            <a:effectLst/>
          </a:endParaRPr>
        </a:p>
      </dsp:txBody>
      <dsp:txXfrm rot="-5400000">
        <a:off x="1" y="2501230"/>
        <a:ext cx="583859" cy="250225"/>
      </dsp:txXfrm>
    </dsp:sp>
    <dsp:sp modelId="{86AA8D57-C540-470D-B872-8FE72286FBE6}">
      <dsp:nvSpPr>
        <dsp:cNvPr id="0" name=""/>
        <dsp:cNvSpPr/>
      </dsp:nvSpPr>
      <dsp:spPr>
        <a:xfrm rot="5400000">
          <a:off x="4701136" y="-1907977"/>
          <a:ext cx="542155" cy="8776708"/>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effectLst/>
            </a:rPr>
            <a:t>Take advantage of  published common scenario guidance for App design</a:t>
          </a:r>
          <a:endParaRPr lang="en-US" sz="2000" kern="1200" dirty="0">
            <a:effectLst/>
          </a:endParaRPr>
        </a:p>
      </dsp:txBody>
      <dsp:txXfrm rot="-5400000">
        <a:off x="583860" y="2235765"/>
        <a:ext cx="8750242" cy="489223"/>
      </dsp:txXfrm>
    </dsp:sp>
    <dsp:sp modelId="{109425D9-6F26-4FB7-B101-A771AA5B2946}">
      <dsp:nvSpPr>
        <dsp:cNvPr id="0" name=""/>
        <dsp:cNvSpPr/>
      </dsp:nvSpPr>
      <dsp:spPr>
        <a:xfrm rot="5400000">
          <a:off x="-125112" y="3069592"/>
          <a:ext cx="834084" cy="583859"/>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effectLst/>
            </a:rPr>
            <a:t>5</a:t>
          </a:r>
          <a:endParaRPr lang="en-US" sz="1600" kern="1200" dirty="0">
            <a:effectLst/>
          </a:endParaRPr>
        </a:p>
      </dsp:txBody>
      <dsp:txXfrm rot="-5400000">
        <a:off x="1" y="3236410"/>
        <a:ext cx="583859" cy="250225"/>
      </dsp:txXfrm>
    </dsp:sp>
    <dsp:sp modelId="{ADD93F01-A77F-4349-9079-F170D5CE9CEB}">
      <dsp:nvSpPr>
        <dsp:cNvPr id="0" name=""/>
        <dsp:cNvSpPr/>
      </dsp:nvSpPr>
      <dsp:spPr>
        <a:xfrm rot="5400000">
          <a:off x="4701136" y="-1172797"/>
          <a:ext cx="542155" cy="8776708"/>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effectLst/>
            </a:rPr>
            <a:t>Jointly review the development SOW and technical SME allocation</a:t>
          </a:r>
          <a:endParaRPr lang="en-US" sz="2000" kern="1200" dirty="0">
            <a:effectLst/>
          </a:endParaRPr>
        </a:p>
      </dsp:txBody>
      <dsp:txXfrm rot="-5400000">
        <a:off x="583860" y="2970945"/>
        <a:ext cx="8750242" cy="489223"/>
      </dsp:txXfrm>
    </dsp:sp>
    <dsp:sp modelId="{6C95058B-211A-4165-9E90-B71D35383143}">
      <dsp:nvSpPr>
        <dsp:cNvPr id="0" name=""/>
        <dsp:cNvSpPr/>
      </dsp:nvSpPr>
      <dsp:spPr>
        <a:xfrm rot="5400000">
          <a:off x="-125112" y="3804772"/>
          <a:ext cx="834084" cy="583859"/>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effectLst/>
            </a:rPr>
            <a:t>6</a:t>
          </a:r>
          <a:endParaRPr lang="en-US" sz="1600" kern="1200" dirty="0">
            <a:effectLst/>
          </a:endParaRPr>
        </a:p>
      </dsp:txBody>
      <dsp:txXfrm rot="-5400000">
        <a:off x="1" y="3971590"/>
        <a:ext cx="583859" cy="250225"/>
      </dsp:txXfrm>
    </dsp:sp>
    <dsp:sp modelId="{20F9A790-FC2E-4CFB-851D-17DE0076CF38}">
      <dsp:nvSpPr>
        <dsp:cNvPr id="0" name=""/>
        <dsp:cNvSpPr/>
      </dsp:nvSpPr>
      <dsp:spPr>
        <a:xfrm rot="5400000">
          <a:off x="4701136" y="-437617"/>
          <a:ext cx="542155" cy="8776708"/>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effectLst/>
            </a:rPr>
            <a:t>Project implementation(within 90 days of development SOW signed off )</a:t>
          </a:r>
          <a:endParaRPr lang="en-US" sz="2000" kern="1200" dirty="0">
            <a:effectLst/>
          </a:endParaRPr>
        </a:p>
      </dsp:txBody>
      <dsp:txXfrm rot="-5400000">
        <a:off x="583860" y="3706125"/>
        <a:ext cx="8750242" cy="4892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7B68E-563E-4D41-BCCD-BAB003CA6555}">
      <dsp:nvSpPr>
        <dsp:cNvPr id="0" name=""/>
        <dsp:cNvSpPr/>
      </dsp:nvSpPr>
      <dsp:spPr>
        <a:xfrm>
          <a:off x="0" y="69275"/>
          <a:ext cx="9334918" cy="8236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smtClean="0"/>
            <a:t>In scope</a:t>
          </a:r>
          <a:endParaRPr lang="en-US" sz="3200" kern="1200"/>
        </a:p>
      </dsp:txBody>
      <dsp:txXfrm>
        <a:off x="40209" y="109484"/>
        <a:ext cx="9254500" cy="743262"/>
      </dsp:txXfrm>
    </dsp:sp>
    <dsp:sp modelId="{88986100-E25F-4AD5-BF06-526D0554AA6E}">
      <dsp:nvSpPr>
        <dsp:cNvPr id="0" name=""/>
        <dsp:cNvSpPr/>
      </dsp:nvSpPr>
      <dsp:spPr>
        <a:xfrm>
          <a:off x="0" y="892955"/>
          <a:ext cx="9334918" cy="92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6384"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noProof="0" dirty="0" smtClean="0"/>
            <a:t>Solution design guidance and technical support</a:t>
          </a:r>
        </a:p>
        <a:p>
          <a:pPr marL="228600" lvl="1" indent="-228600" algn="l" defTabSz="1111250">
            <a:lnSpc>
              <a:spcPct val="90000"/>
            </a:lnSpc>
            <a:spcBef>
              <a:spcPct val="0"/>
            </a:spcBef>
            <a:spcAft>
              <a:spcPct val="20000"/>
            </a:spcAft>
            <a:buChar char="••"/>
          </a:pPr>
          <a:r>
            <a:rPr lang="en-US" sz="2500" kern="1200" noProof="0" dirty="0" smtClean="0"/>
            <a:t>Solution migration guidance and technical support</a:t>
          </a:r>
          <a:endParaRPr lang="en-US" sz="2500" kern="1200" noProof="0" dirty="0"/>
        </a:p>
      </dsp:txBody>
      <dsp:txXfrm>
        <a:off x="0" y="892955"/>
        <a:ext cx="9334918" cy="927360"/>
      </dsp:txXfrm>
    </dsp:sp>
    <dsp:sp modelId="{143D690B-360D-4226-A991-6E8A1ECA1D02}">
      <dsp:nvSpPr>
        <dsp:cNvPr id="0" name=""/>
        <dsp:cNvSpPr/>
      </dsp:nvSpPr>
      <dsp:spPr>
        <a:xfrm>
          <a:off x="0" y="1820315"/>
          <a:ext cx="9334918" cy="8236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Out of scope</a:t>
          </a:r>
          <a:endParaRPr lang="en-US" sz="3200" kern="1200" dirty="0"/>
        </a:p>
      </dsp:txBody>
      <dsp:txXfrm>
        <a:off x="40209" y="1860524"/>
        <a:ext cx="9254500" cy="743262"/>
      </dsp:txXfrm>
    </dsp:sp>
    <dsp:sp modelId="{5B939FC1-DD07-4BEE-9E9F-861EF41E3562}">
      <dsp:nvSpPr>
        <dsp:cNvPr id="0" name=""/>
        <dsp:cNvSpPr/>
      </dsp:nvSpPr>
      <dsp:spPr>
        <a:xfrm>
          <a:off x="0" y="2643995"/>
          <a:ext cx="9334918" cy="1887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6384"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smtClean="0"/>
            <a:t>Infrastructural procurement and implementation</a:t>
          </a:r>
        </a:p>
        <a:p>
          <a:pPr marL="228600" lvl="1" indent="-228600" algn="l" defTabSz="1111250">
            <a:lnSpc>
              <a:spcPct val="90000"/>
            </a:lnSpc>
            <a:spcBef>
              <a:spcPct val="0"/>
            </a:spcBef>
            <a:spcAft>
              <a:spcPct val="20000"/>
            </a:spcAft>
            <a:buChar char="••"/>
          </a:pPr>
          <a:r>
            <a:rPr lang="en-US" sz="2500" kern="1200" dirty="0" smtClean="0"/>
            <a:t>Process adjustments</a:t>
          </a:r>
        </a:p>
        <a:p>
          <a:pPr marL="228600" lvl="1" indent="-228600" algn="l" defTabSz="1111250">
            <a:lnSpc>
              <a:spcPct val="90000"/>
            </a:lnSpc>
            <a:spcBef>
              <a:spcPct val="0"/>
            </a:spcBef>
            <a:spcAft>
              <a:spcPct val="20000"/>
            </a:spcAft>
            <a:buChar char="••"/>
          </a:pPr>
          <a:r>
            <a:rPr lang="en-US" sz="2500" kern="1200" dirty="0" smtClean="0"/>
            <a:t>Business requirement preparation </a:t>
          </a:r>
        </a:p>
        <a:p>
          <a:pPr marL="228600" lvl="1" indent="-228600" algn="l" defTabSz="1111250">
            <a:lnSpc>
              <a:spcPct val="90000"/>
            </a:lnSpc>
            <a:spcBef>
              <a:spcPct val="0"/>
            </a:spcBef>
            <a:spcAft>
              <a:spcPct val="20000"/>
            </a:spcAft>
            <a:buChar char="••"/>
          </a:pPr>
          <a:r>
            <a:rPr lang="en-US" sz="2500" kern="1200" dirty="0" smtClean="0"/>
            <a:t>Code development and testing</a:t>
          </a:r>
        </a:p>
      </dsp:txBody>
      <dsp:txXfrm>
        <a:off x="0" y="2643995"/>
        <a:ext cx="9334918" cy="18878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531D7B-8F1A-4BB9-B79F-C562A2091035}">
      <dsp:nvSpPr>
        <dsp:cNvPr id="0" name=""/>
        <dsp:cNvSpPr/>
      </dsp:nvSpPr>
      <dsp:spPr>
        <a:xfrm rot="10800000">
          <a:off x="1473190" y="0"/>
          <a:ext cx="4187803" cy="4187803"/>
        </a:xfrm>
        <a:prstGeom prst="triangl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B1B30C-097F-4A4F-AC32-7FD9BE1AAAA3}">
      <dsp:nvSpPr>
        <dsp:cNvPr id="0" name=""/>
        <dsp:cNvSpPr/>
      </dsp:nvSpPr>
      <dsp:spPr>
        <a:xfrm>
          <a:off x="3567092" y="421029"/>
          <a:ext cx="2722071" cy="991331"/>
        </a:xfrm>
        <a:prstGeom prst="round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Must Have</a:t>
          </a:r>
          <a:endParaRPr lang="en-US" sz="2300" kern="1200" dirty="0"/>
        </a:p>
      </dsp:txBody>
      <dsp:txXfrm>
        <a:off x="3615485" y="469422"/>
        <a:ext cx="2625285" cy="894545"/>
      </dsp:txXfrm>
    </dsp:sp>
    <dsp:sp modelId="{FEF17ADB-63D8-4A56-9B92-854DB6F5A04E}">
      <dsp:nvSpPr>
        <dsp:cNvPr id="0" name=""/>
        <dsp:cNvSpPr/>
      </dsp:nvSpPr>
      <dsp:spPr>
        <a:xfrm>
          <a:off x="3567092" y="1536277"/>
          <a:ext cx="2722071" cy="991331"/>
        </a:xfrm>
        <a:prstGeom prst="round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Nice to Have</a:t>
          </a:r>
          <a:endParaRPr lang="en-US" sz="2300" kern="1200" dirty="0"/>
        </a:p>
      </dsp:txBody>
      <dsp:txXfrm>
        <a:off x="3615485" y="1584670"/>
        <a:ext cx="2625285" cy="894545"/>
      </dsp:txXfrm>
    </dsp:sp>
    <dsp:sp modelId="{786975A0-8F3C-42ED-BAAE-A429AE3A081B}">
      <dsp:nvSpPr>
        <dsp:cNvPr id="0" name=""/>
        <dsp:cNvSpPr/>
      </dsp:nvSpPr>
      <dsp:spPr>
        <a:xfrm>
          <a:off x="3567092" y="2651525"/>
          <a:ext cx="2722071" cy="991331"/>
        </a:xfrm>
        <a:prstGeom prst="round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Not used or needed</a:t>
          </a:r>
          <a:endParaRPr lang="en-US" sz="2300" kern="1200" dirty="0"/>
        </a:p>
      </dsp:txBody>
      <dsp:txXfrm>
        <a:off x="3615485" y="2699918"/>
        <a:ext cx="2625285" cy="8945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A72BD0-0F05-4C88-8DBD-56413B864880}">
      <dsp:nvSpPr>
        <dsp:cNvPr id="0" name=""/>
        <dsp:cNvSpPr/>
      </dsp:nvSpPr>
      <dsp:spPr>
        <a:xfrm>
          <a:off x="-4682239" y="-717771"/>
          <a:ext cx="5577239" cy="5577239"/>
        </a:xfrm>
        <a:prstGeom prst="blockArc">
          <a:avLst>
            <a:gd name="adj1" fmla="val 18900000"/>
            <a:gd name="adj2" fmla="val 2700000"/>
            <a:gd name="adj3" fmla="val 387"/>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5C74CB-F719-4C2E-8D7B-5FB4F305FB50}">
      <dsp:nvSpPr>
        <dsp:cNvPr id="0" name=""/>
        <dsp:cNvSpPr/>
      </dsp:nvSpPr>
      <dsp:spPr>
        <a:xfrm>
          <a:off x="468753" y="318413"/>
          <a:ext cx="7165585" cy="63715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745" tIns="78740" rIns="78740" bIns="78740" numCol="1" spcCol="1270" anchor="ctr" anchorCtr="0">
          <a:noAutofit/>
        </a:bodyPr>
        <a:lstStyle/>
        <a:p>
          <a:pPr lvl="0" algn="l" defTabSz="1377950">
            <a:lnSpc>
              <a:spcPct val="90000"/>
            </a:lnSpc>
            <a:spcBef>
              <a:spcPct val="0"/>
            </a:spcBef>
            <a:spcAft>
              <a:spcPct val="35000"/>
            </a:spcAft>
          </a:pPr>
          <a:r>
            <a:rPr lang="en-US" sz="3100" kern="1200" dirty="0" smtClean="0"/>
            <a:t>Can port to App Model</a:t>
          </a:r>
          <a:endParaRPr lang="en-US" sz="3100" kern="1200" dirty="0"/>
        </a:p>
      </dsp:txBody>
      <dsp:txXfrm>
        <a:off x="468753" y="318413"/>
        <a:ext cx="7165585" cy="637158"/>
      </dsp:txXfrm>
    </dsp:sp>
    <dsp:sp modelId="{517417D4-CBD1-4E99-A913-F77B4331A216}">
      <dsp:nvSpPr>
        <dsp:cNvPr id="0" name=""/>
        <dsp:cNvSpPr/>
      </dsp:nvSpPr>
      <dsp:spPr>
        <a:xfrm>
          <a:off x="70529" y="238768"/>
          <a:ext cx="796448" cy="7964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56AE61-52DF-4ECA-868E-D524C20583CF}">
      <dsp:nvSpPr>
        <dsp:cNvPr id="0" name=""/>
        <dsp:cNvSpPr/>
      </dsp:nvSpPr>
      <dsp:spPr>
        <a:xfrm>
          <a:off x="834050" y="1274317"/>
          <a:ext cx="6800288" cy="63715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745" tIns="78740" rIns="78740" bIns="78740" numCol="1" spcCol="1270" anchor="ctr" anchorCtr="0">
          <a:noAutofit/>
        </a:bodyPr>
        <a:lstStyle/>
        <a:p>
          <a:pPr lvl="0" algn="l" defTabSz="1377950">
            <a:lnSpc>
              <a:spcPct val="90000"/>
            </a:lnSpc>
            <a:spcBef>
              <a:spcPct val="0"/>
            </a:spcBef>
            <a:spcAft>
              <a:spcPct val="35000"/>
            </a:spcAft>
          </a:pPr>
          <a:r>
            <a:rPr lang="en-US" sz="3100" kern="1200" dirty="0" smtClean="0"/>
            <a:t>Requires redesign</a:t>
          </a:r>
          <a:endParaRPr lang="en-US" sz="3100" kern="1200" dirty="0"/>
        </a:p>
      </dsp:txBody>
      <dsp:txXfrm>
        <a:off x="834050" y="1274317"/>
        <a:ext cx="6800288" cy="637158"/>
      </dsp:txXfrm>
    </dsp:sp>
    <dsp:sp modelId="{1A404771-BC22-49E5-8DA9-837F805FDC3B}">
      <dsp:nvSpPr>
        <dsp:cNvPr id="0" name=""/>
        <dsp:cNvSpPr/>
      </dsp:nvSpPr>
      <dsp:spPr>
        <a:xfrm>
          <a:off x="435826" y="1194672"/>
          <a:ext cx="796448" cy="7964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2B6565-E107-4211-ADA2-3E50AA919CA6}">
      <dsp:nvSpPr>
        <dsp:cNvPr id="0" name=""/>
        <dsp:cNvSpPr/>
      </dsp:nvSpPr>
      <dsp:spPr>
        <a:xfrm>
          <a:off x="834050" y="2230220"/>
          <a:ext cx="6800288" cy="63715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745" tIns="78740" rIns="78740" bIns="78740" numCol="1" spcCol="1270" anchor="ctr" anchorCtr="0">
          <a:noAutofit/>
        </a:bodyPr>
        <a:lstStyle/>
        <a:p>
          <a:pPr lvl="0" algn="l" defTabSz="1377950">
            <a:lnSpc>
              <a:spcPct val="90000"/>
            </a:lnSpc>
            <a:spcBef>
              <a:spcPct val="0"/>
            </a:spcBef>
            <a:spcAft>
              <a:spcPct val="35000"/>
            </a:spcAft>
          </a:pPr>
          <a:r>
            <a:rPr lang="en-US" sz="3100" kern="1200" dirty="0" smtClean="0"/>
            <a:t>Blockers need workarounds</a:t>
          </a:r>
          <a:endParaRPr lang="en-US" sz="3100" kern="1200" dirty="0"/>
        </a:p>
      </dsp:txBody>
      <dsp:txXfrm>
        <a:off x="834050" y="2230220"/>
        <a:ext cx="6800288" cy="637158"/>
      </dsp:txXfrm>
    </dsp:sp>
    <dsp:sp modelId="{6C3DF4C6-7F18-4A62-8375-F7549BB8BA08}">
      <dsp:nvSpPr>
        <dsp:cNvPr id="0" name=""/>
        <dsp:cNvSpPr/>
      </dsp:nvSpPr>
      <dsp:spPr>
        <a:xfrm>
          <a:off x="435826" y="2150575"/>
          <a:ext cx="796448" cy="7964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9DA385-6AE4-4D11-AFCA-68F89A21BD26}">
      <dsp:nvSpPr>
        <dsp:cNvPr id="0" name=""/>
        <dsp:cNvSpPr/>
      </dsp:nvSpPr>
      <dsp:spPr>
        <a:xfrm>
          <a:off x="468753" y="3186123"/>
          <a:ext cx="7165585" cy="63715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745" tIns="78740" rIns="78740" bIns="78740" numCol="1" spcCol="1270" anchor="ctr" anchorCtr="0">
          <a:noAutofit/>
        </a:bodyPr>
        <a:lstStyle/>
        <a:p>
          <a:pPr lvl="0" algn="l" defTabSz="1377950">
            <a:lnSpc>
              <a:spcPct val="90000"/>
            </a:lnSpc>
            <a:spcBef>
              <a:spcPct val="0"/>
            </a:spcBef>
            <a:spcAft>
              <a:spcPct val="35000"/>
            </a:spcAft>
          </a:pPr>
          <a:r>
            <a:rPr lang="en-US" sz="3100" kern="1200" dirty="0" smtClean="0"/>
            <a:t>Hard blockers</a:t>
          </a:r>
          <a:endParaRPr lang="en-US" sz="3100" kern="1200" dirty="0"/>
        </a:p>
      </dsp:txBody>
      <dsp:txXfrm>
        <a:off x="468753" y="3186123"/>
        <a:ext cx="7165585" cy="637158"/>
      </dsp:txXfrm>
    </dsp:sp>
    <dsp:sp modelId="{2F2C24CB-DBD4-4D1C-AE78-47CB2AF11D65}">
      <dsp:nvSpPr>
        <dsp:cNvPr id="0" name=""/>
        <dsp:cNvSpPr/>
      </dsp:nvSpPr>
      <dsp:spPr>
        <a:xfrm>
          <a:off x="70529" y="3106479"/>
          <a:ext cx="796448" cy="7964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055FA-97C2-40D6-B577-D1F01BA21BC1}">
      <dsp:nvSpPr>
        <dsp:cNvPr id="0" name=""/>
        <dsp:cNvSpPr/>
      </dsp:nvSpPr>
      <dsp:spPr>
        <a:xfrm>
          <a:off x="0" y="358392"/>
          <a:ext cx="5823354" cy="1152000"/>
        </a:xfrm>
        <a:prstGeom prst="rightArrow">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4D9D45-8825-48A5-A0E3-B3E64E08A1BB}">
      <dsp:nvSpPr>
        <dsp:cNvPr id="0" name=""/>
        <dsp:cNvSpPr/>
      </dsp:nvSpPr>
      <dsp:spPr>
        <a:xfrm>
          <a:off x="4294134" y="646392"/>
          <a:ext cx="1062022"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bg1"/>
              </a:solidFill>
            </a:rPr>
            <a:t>Build</a:t>
          </a:r>
          <a:endParaRPr lang="en-US" sz="1600" kern="1200" dirty="0">
            <a:solidFill>
              <a:schemeClr val="bg1"/>
            </a:solidFill>
          </a:endParaRPr>
        </a:p>
      </dsp:txBody>
      <dsp:txXfrm>
        <a:off x="4294134" y="646392"/>
        <a:ext cx="1062022" cy="576000"/>
      </dsp:txXfrm>
    </dsp:sp>
    <dsp:sp modelId="{A61F6EFB-3BC5-4F33-8244-6CB8BF9AC5AE}">
      <dsp:nvSpPr>
        <dsp:cNvPr id="0" name=""/>
        <dsp:cNvSpPr/>
      </dsp:nvSpPr>
      <dsp:spPr>
        <a:xfrm>
          <a:off x="3019707" y="646392"/>
          <a:ext cx="1062022"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bg1"/>
              </a:solidFill>
            </a:rPr>
            <a:t>Design</a:t>
          </a:r>
          <a:endParaRPr lang="en-US" sz="1600" kern="1200" dirty="0">
            <a:solidFill>
              <a:schemeClr val="bg1"/>
            </a:solidFill>
          </a:endParaRPr>
        </a:p>
      </dsp:txBody>
      <dsp:txXfrm>
        <a:off x="3019707" y="646392"/>
        <a:ext cx="1062022" cy="576000"/>
      </dsp:txXfrm>
    </dsp:sp>
    <dsp:sp modelId="{F74F683C-8272-4EB9-9EF8-3FA8CED8E86F}">
      <dsp:nvSpPr>
        <dsp:cNvPr id="0" name=""/>
        <dsp:cNvSpPr/>
      </dsp:nvSpPr>
      <dsp:spPr>
        <a:xfrm>
          <a:off x="1745280" y="646392"/>
          <a:ext cx="1062022"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bg1"/>
              </a:solidFill>
            </a:rPr>
            <a:t>Preparation</a:t>
          </a:r>
          <a:endParaRPr lang="en-US" sz="1600" kern="1200" dirty="0">
            <a:solidFill>
              <a:schemeClr val="bg1"/>
            </a:solidFill>
          </a:endParaRPr>
        </a:p>
      </dsp:txBody>
      <dsp:txXfrm>
        <a:off x="1745280" y="646392"/>
        <a:ext cx="1062022" cy="576000"/>
      </dsp:txXfrm>
    </dsp:sp>
    <dsp:sp modelId="{7B8E11E7-23BF-4064-B47E-A9E8AF16AE3E}">
      <dsp:nvSpPr>
        <dsp:cNvPr id="0" name=""/>
        <dsp:cNvSpPr/>
      </dsp:nvSpPr>
      <dsp:spPr>
        <a:xfrm>
          <a:off x="470852" y="646392"/>
          <a:ext cx="1062022"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bg1"/>
              </a:solidFill>
            </a:rPr>
            <a:t>Kick Off</a:t>
          </a:r>
          <a:endParaRPr lang="en-US" sz="1600" kern="1200" dirty="0">
            <a:solidFill>
              <a:schemeClr val="bg1"/>
            </a:solidFill>
          </a:endParaRPr>
        </a:p>
      </dsp:txBody>
      <dsp:txXfrm>
        <a:off x="470852" y="646392"/>
        <a:ext cx="1062022" cy="576000"/>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General Kickoff</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5/28/2015</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5/28/2015</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General Kickoff</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p:txBody>
          <a:bodyPr/>
          <a:lstStyle/>
          <a:p>
            <a:fld id="{D4664A66-7F43-48D1-91D2-AE7A931D6495}" type="datetime1">
              <a:rPr lang="en-US" smtClean="0">
                <a:solidFill>
                  <a:prstClr val="black"/>
                </a:solidFill>
              </a:rPr>
              <a:pPr/>
              <a:t>5/28/2015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General </a:t>
            </a:r>
            <a:r>
              <a:rPr lang="en-US" dirty="0" err="1" smtClean="0">
                <a:solidFill>
                  <a:prstClr val="black"/>
                </a:solidFill>
              </a:rPr>
              <a:t>KickOff</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61D82A9-93DA-4C22-8099-33F89738B2CD}" type="datetime1">
              <a:rPr lang="en-US" smtClean="0">
                <a:solidFill>
                  <a:prstClr val="black"/>
                </a:solidFill>
              </a:rPr>
              <a:pPr/>
              <a:t>5/28/2015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6516" defTabSz="932797"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16" defTabSz="932797"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37619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SOW: Statement of Work</a:t>
            </a:r>
          </a:p>
          <a:p>
            <a:r>
              <a:rPr lang="en-US" dirty="0" smtClean="0"/>
              <a:t>SPO-D: SharePoint</a:t>
            </a:r>
            <a:r>
              <a:rPr lang="en-US" baseline="0" dirty="0" smtClean="0"/>
              <a:t> Online Development</a:t>
            </a:r>
            <a:endParaRPr lang="en-US" dirty="0" smtClean="0"/>
          </a:p>
        </p:txBody>
      </p:sp>
      <p:sp>
        <p:nvSpPr>
          <p:cNvPr id="4" name="Date Placeholder 3"/>
          <p:cNvSpPr>
            <a:spLocks noGrp="1"/>
          </p:cNvSpPr>
          <p:nvPr>
            <p:ph type="dt" idx="10"/>
          </p:nvPr>
        </p:nvSpPr>
        <p:spPr/>
        <p:txBody>
          <a:bodyPr/>
          <a:lstStyle/>
          <a:p>
            <a:fld id="{19F3E603-05B4-41E2-A014-7F3A9742EC69}" type="datetime1">
              <a:rPr lang="en-US" smtClean="0">
                <a:solidFill>
                  <a:prstClr val="black"/>
                </a:solidFill>
              </a:rPr>
              <a:pPr/>
              <a:t>5/28/2015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6179" defTabSz="931467"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49236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Training offerings:</a:t>
            </a:r>
          </a:p>
          <a:p>
            <a:r>
              <a:rPr lang="en-US" dirty="0" smtClean="0"/>
              <a:t>Online</a:t>
            </a:r>
            <a:r>
              <a:rPr lang="en-US" baseline="0" dirty="0" smtClean="0"/>
              <a:t> video training on MSDN Channel 9</a:t>
            </a:r>
            <a:endParaRPr lang="en-US" dirty="0"/>
          </a:p>
        </p:txBody>
      </p:sp>
      <p:sp>
        <p:nvSpPr>
          <p:cNvPr id="4" name="Slide Number Placeholder 3"/>
          <p:cNvSpPr>
            <a:spLocks noGrp="1"/>
          </p:cNvSpPr>
          <p:nvPr>
            <p:ph type="sldNum" sz="quarter" idx="10"/>
          </p:nvPr>
        </p:nvSpPr>
        <p:spPr/>
        <p:txBody>
          <a:bodyPr/>
          <a:lstStyle/>
          <a:p>
            <a:fld id="{69A3D4EF-FC77-4542-8C22-63DD037305B0}" type="slidenum">
              <a:rPr lang="en-US" smtClean="0"/>
              <a:t>15</a:t>
            </a:fld>
            <a:endParaRPr lang="en-US" dirty="0"/>
          </a:p>
        </p:txBody>
      </p:sp>
    </p:spTree>
    <p:extLst>
      <p:ext uri="{BB962C8B-B14F-4D97-AF65-F5344CB8AC3E}">
        <p14:creationId xmlns:p14="http://schemas.microsoft.com/office/powerpoint/2010/main" val="2904357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Date Placeholder 3"/>
          <p:cNvSpPr>
            <a:spLocks noGrp="1"/>
          </p:cNvSpPr>
          <p:nvPr>
            <p:ph type="dt" idx="10"/>
          </p:nvPr>
        </p:nvSpPr>
        <p:spPr/>
        <p:txBody>
          <a:bodyPr/>
          <a:lstStyle/>
          <a:p>
            <a:fld id="{A909DE72-6553-4CD7-8450-542ADC455ED9}" type="datetime1">
              <a:rPr lang="en-US" smtClean="0"/>
              <a:t>5/28/2015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48318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5/28/2015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14678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5/28/2015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18</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3479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 discussion slides than actually drilling down to the solutions</a:t>
            </a:r>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5/28/2015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General Kickoff</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44270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5/28/2015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21</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24470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5/28/2015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15597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5/28/2015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64313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5/28/2015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84067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BA6C6D9D-6087-4032-9C2F-E6CFC3B9D646}" type="datetime1">
              <a:rPr lang="en-US" smtClean="0"/>
              <a:t>5/28/2015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87173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5/28/2015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68513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5/28/2015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30</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5/28/2015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59217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5/28/2015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9869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Align to service roadmap</a:t>
            </a:r>
          </a:p>
          <a:p>
            <a:r>
              <a:rPr lang="en-US" dirty="0" smtClean="0"/>
              <a:t>Cloud Model offers new capabilities</a:t>
            </a:r>
          </a:p>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5/28/2015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77726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FTC: Full Trust Code</a:t>
            </a:r>
          </a:p>
          <a:p>
            <a:r>
              <a:rPr lang="en-US" dirty="0" smtClean="0"/>
              <a:t>OOB: Out of Box</a:t>
            </a:r>
          </a:p>
          <a:p>
            <a:r>
              <a:rPr lang="en-US" dirty="0" smtClean="0"/>
              <a:t>SME: Subject Matter Expert</a:t>
            </a:r>
            <a:endParaRPr lang="en-US" dirty="0"/>
          </a:p>
        </p:txBody>
      </p:sp>
      <p:sp>
        <p:nvSpPr>
          <p:cNvPr id="4" name="Slide Number Placeholder 3"/>
          <p:cNvSpPr>
            <a:spLocks noGrp="1"/>
          </p:cNvSpPr>
          <p:nvPr>
            <p:ph type="sldNum" sz="quarter" idx="10"/>
          </p:nvPr>
        </p:nvSpPr>
        <p:spPr/>
        <p:txBody>
          <a:bodyPr/>
          <a:lstStyle/>
          <a:p>
            <a:fld id="{69A3D4EF-FC77-4542-8C22-63DD037305B0}" type="slidenum">
              <a:rPr lang="en-US" smtClean="0"/>
              <a:t>6</a:t>
            </a:fld>
            <a:endParaRPr lang="en-US" dirty="0"/>
          </a:p>
        </p:txBody>
      </p:sp>
    </p:spTree>
    <p:extLst>
      <p:ext uri="{BB962C8B-B14F-4D97-AF65-F5344CB8AC3E}">
        <p14:creationId xmlns:p14="http://schemas.microsoft.com/office/powerpoint/2010/main" val="1065518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9A3D4EF-FC77-4542-8C22-63DD037305B0}"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888634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SPO – SharePoint Online</a:t>
            </a:r>
          </a:p>
          <a:p>
            <a:r>
              <a:rPr lang="en-US" dirty="0" smtClean="0"/>
              <a:t>ALM –</a:t>
            </a:r>
            <a:r>
              <a:rPr lang="en-US" baseline="0" dirty="0" smtClean="0"/>
              <a:t> Application Lifecycle Management</a:t>
            </a:r>
            <a:endParaRPr lang="en-US" dirty="0"/>
          </a:p>
        </p:txBody>
      </p:sp>
      <p:sp>
        <p:nvSpPr>
          <p:cNvPr id="4" name="Date Placeholder 3"/>
          <p:cNvSpPr>
            <a:spLocks noGrp="1"/>
          </p:cNvSpPr>
          <p:nvPr>
            <p:ph type="dt" idx="10"/>
          </p:nvPr>
        </p:nvSpPr>
        <p:spPr/>
        <p:txBody>
          <a:bodyPr/>
          <a:lstStyle/>
          <a:p>
            <a:fld id="{8BFDA3AC-7AED-4CD1-A663-B545E1334621}" type="datetime1">
              <a:rPr lang="en-US" smtClean="0"/>
              <a:t>5/28/2015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6516" defTabSz="932797"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16" defTabSz="932797"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08193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POC: Proof of Concept</a:t>
            </a:r>
            <a:endParaRPr lang="en-NZ" dirty="0"/>
          </a:p>
        </p:txBody>
      </p:sp>
      <p:sp>
        <p:nvSpPr>
          <p:cNvPr id="4" name="Date Placeholder 3"/>
          <p:cNvSpPr>
            <a:spLocks noGrp="1"/>
          </p:cNvSpPr>
          <p:nvPr>
            <p:ph type="dt" idx="10"/>
          </p:nvPr>
        </p:nvSpPr>
        <p:spPr/>
        <p:txBody>
          <a:bodyPr/>
          <a:lstStyle/>
          <a:p>
            <a:fld id="{F385422B-7044-4FA2-92E5-C245E5491A90}" type="datetime1">
              <a:rPr lang="en-US" smtClean="0"/>
              <a:t>5/28/2015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781922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tags" Target="../tags/tag28.xml"/><Relationship Id="rId26" Type="http://schemas.openxmlformats.org/officeDocument/2006/relationships/slideLayout" Target="../slideLayouts/slideLayout25.xml"/><Relationship Id="rId3" Type="http://schemas.openxmlformats.org/officeDocument/2006/relationships/tags" Target="../tags/tag13.xml"/><Relationship Id="rId21" Type="http://schemas.openxmlformats.org/officeDocument/2006/relationships/tags" Target="../tags/tag31.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5" Type="http://schemas.openxmlformats.org/officeDocument/2006/relationships/tags" Target="../tags/tag35.xml"/><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24" Type="http://schemas.openxmlformats.org/officeDocument/2006/relationships/tags" Target="../tags/tag34.xml"/><Relationship Id="rId5" Type="http://schemas.openxmlformats.org/officeDocument/2006/relationships/tags" Target="../tags/tag15.xml"/><Relationship Id="rId15" Type="http://schemas.openxmlformats.org/officeDocument/2006/relationships/tags" Target="../tags/tag25.xml"/><Relationship Id="rId23" Type="http://schemas.openxmlformats.org/officeDocument/2006/relationships/tags" Target="../tags/tag33.xml"/><Relationship Id="rId10" Type="http://schemas.openxmlformats.org/officeDocument/2006/relationships/tags" Target="../tags/tag20.xml"/><Relationship Id="rId19" Type="http://schemas.openxmlformats.org/officeDocument/2006/relationships/tags" Target="../tags/tag29.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tags" Target="../tags/tag32.xml"/><Relationship Id="rId27"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6.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23.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21" name="Rectangle 1"/>
          <p:cNvSpPr/>
          <p:nvPr/>
        </p:nvSpPr>
        <p:spPr bwMode="auto">
          <a:xfrm flipH="1">
            <a:off x="0" y="-16042"/>
            <a:ext cx="11790948" cy="6874734"/>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5" name="Title 24"/>
          <p:cNvSpPr>
            <a:spLocks noGrp="1"/>
          </p:cNvSpPr>
          <p:nvPr>
            <p:ph type="title"/>
          </p:nvPr>
        </p:nvSpPr>
        <p:spPr>
          <a:xfrm>
            <a:off x="484213" y="3627377"/>
            <a:ext cx="8822964" cy="1254354"/>
          </a:xfrm>
        </p:spPr>
        <p:txBody>
          <a:bodyPr/>
          <a:lstStyle/>
          <a:p>
            <a:r>
              <a:rPr lang="en-US" dirty="0" smtClean="0"/>
              <a:t>Kick-Off for</a:t>
            </a:r>
            <a:br>
              <a:rPr lang="en-US" dirty="0" smtClean="0"/>
            </a:br>
            <a:r>
              <a:rPr lang="en-GB" dirty="0" smtClean="0"/>
              <a:t>Transformation </a:t>
            </a:r>
            <a:r>
              <a:rPr lang="en-GB" dirty="0"/>
              <a:t>Process</a:t>
            </a:r>
            <a:endParaRPr lang="en-US" dirty="0"/>
          </a:p>
        </p:txBody>
      </p:sp>
      <p:sp>
        <p:nvSpPr>
          <p:cNvPr id="19" name="Text Placeholder 18"/>
          <p:cNvSpPr>
            <a:spLocks noGrp="1"/>
          </p:cNvSpPr>
          <p:nvPr>
            <p:ph type="body" sz="quarter" idx="12"/>
          </p:nvPr>
        </p:nvSpPr>
        <p:spPr>
          <a:xfrm>
            <a:off x="493713" y="5094527"/>
            <a:ext cx="4212197" cy="498598"/>
          </a:xfrm>
        </p:spPr>
        <p:txBody>
          <a:bodyPr/>
          <a:lstStyle/>
          <a:p>
            <a:r>
              <a:rPr lang="en-US" dirty="0"/>
              <a:t>Pavel </a:t>
            </a:r>
            <a:r>
              <a:rPr lang="en-US" dirty="0" err="1"/>
              <a:t>Bansky</a:t>
            </a:r>
            <a:endParaRPr lang="en-US" dirty="0"/>
          </a:p>
          <a:p>
            <a:r>
              <a:rPr lang="en-US" dirty="0" smtClean="0"/>
              <a:t>Monday 17</a:t>
            </a:r>
            <a:r>
              <a:rPr lang="en-US" baseline="30000" dirty="0" smtClean="0"/>
              <a:t>th</a:t>
            </a:r>
            <a:r>
              <a:rPr lang="en-US" dirty="0" smtClean="0"/>
              <a:t> of March, 2014</a:t>
            </a:r>
          </a:p>
          <a:p>
            <a:endParaRPr lang="en-US" dirty="0"/>
          </a:p>
        </p:txBody>
      </p:sp>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16677" y="5805922"/>
            <a:ext cx="2879016" cy="997287"/>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solidFill>
                  <a:srgbClr val="008272"/>
                </a:solidFill>
              </a:rPr>
              <a:t>Architecture Session</a:t>
            </a:r>
          </a:p>
        </p:txBody>
      </p:sp>
      <p:sp>
        <p:nvSpPr>
          <p:cNvPr id="11" name="TextBox 10"/>
          <p:cNvSpPr txBox="1"/>
          <p:nvPr/>
        </p:nvSpPr>
        <p:spPr>
          <a:xfrm>
            <a:off x="170892" y="770494"/>
            <a:ext cx="10347351" cy="646074"/>
          </a:xfrm>
          <a:prstGeom prst="rect">
            <a:avLst/>
          </a:prstGeom>
          <a:noFill/>
        </p:spPr>
        <p:txBody>
          <a:bodyPr wrap="square" rtlCol="0">
            <a:spAutoFit/>
          </a:bodyPr>
          <a:lstStyle/>
          <a:p>
            <a:pPr defTabSz="914126"/>
            <a:r>
              <a:rPr lang="en-US" sz="1799" i="1" dirty="0" smtClean="0">
                <a:solidFill>
                  <a:srgbClr val="737373"/>
                </a:solidFill>
                <a:latin typeface="Segoe UI Light"/>
              </a:rPr>
              <a:t>Provide architecture design guidance for selected scenarios. Results </a:t>
            </a:r>
            <a:r>
              <a:rPr lang="en-US" sz="1799" i="1" dirty="0">
                <a:solidFill>
                  <a:srgbClr val="737373"/>
                </a:solidFill>
                <a:latin typeface="Segoe UI Light"/>
              </a:rPr>
              <a:t>in </a:t>
            </a:r>
            <a:r>
              <a:rPr lang="en-US" sz="1799" i="1" dirty="0" smtClean="0">
                <a:solidFill>
                  <a:srgbClr val="737373"/>
                </a:solidFill>
                <a:latin typeface="Segoe UI Light"/>
              </a:rPr>
              <a:t>an architecture design report and provides basis for Development estimate</a:t>
            </a:r>
            <a:endParaRPr lang="en-US" sz="1799" i="1" dirty="0">
              <a:solidFill>
                <a:srgbClr val="737373"/>
              </a:solidFill>
              <a:latin typeface="Segoe UI Light"/>
            </a:endParaRPr>
          </a:p>
        </p:txBody>
      </p:sp>
      <p:graphicFrame>
        <p:nvGraphicFramePr>
          <p:cNvPr id="13" name="Table 12"/>
          <p:cNvGraphicFramePr>
            <a:graphicFrameLocks noGrp="1"/>
          </p:cNvGraphicFramePr>
          <p:nvPr>
            <p:extLst>
              <p:ext uri="{D42A27DB-BD31-4B8C-83A1-F6EECF244321}">
                <p14:modId xmlns:p14="http://schemas.microsoft.com/office/powerpoint/2010/main" val="4200643350"/>
              </p:ext>
            </p:extLst>
          </p:nvPr>
        </p:nvGraphicFramePr>
        <p:xfrm>
          <a:off x="193440" y="1603845"/>
          <a:ext cx="10958263" cy="1935103"/>
        </p:xfrm>
        <a:graphic>
          <a:graphicData uri="http://schemas.openxmlformats.org/drawingml/2006/table">
            <a:tbl>
              <a:tblPr firstRow="1" bandRow="1">
                <a:tableStyleId>{5C22544A-7EE6-4342-B048-85BDC9FD1C3A}</a:tableStyleId>
              </a:tblPr>
              <a:tblGrid>
                <a:gridCol w="2794925">
                  <a:extLst>
                    <a:ext uri="{9D8B030D-6E8A-4147-A177-3AD203B41FA5}">
                      <a16:colId xmlns="" xmlns:a16="http://schemas.microsoft.com/office/drawing/2014/main" val="20000"/>
                    </a:ext>
                  </a:extLst>
                </a:gridCol>
                <a:gridCol w="2683565">
                  <a:extLst>
                    <a:ext uri="{9D8B030D-6E8A-4147-A177-3AD203B41FA5}">
                      <a16:colId xmlns="" xmlns:a16="http://schemas.microsoft.com/office/drawing/2014/main" val="20001"/>
                    </a:ext>
                  </a:extLst>
                </a:gridCol>
                <a:gridCol w="2623930">
                  <a:extLst>
                    <a:ext uri="{9D8B030D-6E8A-4147-A177-3AD203B41FA5}">
                      <a16:colId xmlns="" xmlns:a16="http://schemas.microsoft.com/office/drawing/2014/main" val="20002"/>
                    </a:ext>
                  </a:extLst>
                </a:gridCol>
                <a:gridCol w="2855843">
                  <a:extLst>
                    <a:ext uri="{9D8B030D-6E8A-4147-A177-3AD203B41FA5}">
                      <a16:colId xmlns="" xmlns:a16="http://schemas.microsoft.com/office/drawing/2014/main" val="20003"/>
                    </a:ext>
                  </a:extLst>
                </a:gridCol>
              </a:tblGrid>
              <a:tr h="185372">
                <a:tc rowSpan="2">
                  <a:txBody>
                    <a:bodyPr/>
                    <a:lstStyle/>
                    <a:p>
                      <a:r>
                        <a:rPr lang="en-US" sz="1600" b="0" dirty="0" smtClean="0">
                          <a:solidFill>
                            <a:schemeClr val="bg1"/>
                          </a:solidFill>
                          <a:latin typeface="+mj-lt"/>
                        </a:rPr>
                        <a:t>Engagement Criteria</a:t>
                      </a:r>
                    </a:p>
                  </a:txBody>
                  <a:tcPr marL="91416" marR="91416" marT="45708" marB="45708" anchor="b">
                    <a:lnL w="12700" cap="flat" cmpd="sng" algn="ctr">
                      <a:solidFill>
                        <a:srgbClr val="00827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solidFill>
                      <a:srgbClr val="008272"/>
                    </a:solidFill>
                  </a:tcPr>
                </a:tc>
                <a:tc gridSpan="2">
                  <a:txBody>
                    <a:bodyPr/>
                    <a:lstStyle/>
                    <a:p>
                      <a:pPr algn="ctr"/>
                      <a:r>
                        <a:rPr lang="en-US" sz="1600" b="0" dirty="0" smtClean="0">
                          <a:solidFill>
                            <a:schemeClr val="bg1"/>
                          </a:solidFill>
                          <a:latin typeface="+mj-lt"/>
                        </a:rPr>
                        <a:t>Roles &amp; Responsibilities</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72"/>
                    </a:solidFill>
                  </a:tcPr>
                </a:tc>
                <a:tc hMerge="1">
                  <a:txBody>
                    <a:bodyPr/>
                    <a:lstStyle/>
                    <a:p>
                      <a:endParaRPr lang="en-US"/>
                    </a:p>
                  </a:txBody>
                  <a:tcPr/>
                </a:tc>
                <a:tc rowSpan="2">
                  <a:txBody>
                    <a:bodyPr/>
                    <a:lstStyle/>
                    <a:p>
                      <a:r>
                        <a:rPr lang="en-US" sz="1600" b="0" dirty="0" smtClean="0">
                          <a:solidFill>
                            <a:schemeClr val="bg1"/>
                          </a:solidFill>
                          <a:latin typeface="+mj-lt"/>
                        </a:rPr>
                        <a:t>Deliverable</a:t>
                      </a:r>
                    </a:p>
                  </a:txBody>
                  <a:tcPr marL="91416" marR="91416" marT="45708" marB="45708" anchor="b">
                    <a:lnL w="12700" cap="flat" cmpd="sng" algn="ctr">
                      <a:solidFill>
                        <a:schemeClr val="bg1"/>
                      </a:solidFill>
                      <a:prstDash val="solid"/>
                      <a:round/>
                      <a:headEnd type="none" w="med" len="med"/>
                      <a:tailEnd type="none" w="med" len="med"/>
                    </a:lnL>
                    <a:lnR w="12700" cap="flat" cmpd="sng" algn="ctr">
                      <a:solidFill>
                        <a:srgbClr val="008272"/>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 xmlns:a16="http://schemas.microsoft.com/office/drawing/2014/main" val="10000"/>
                  </a:ext>
                </a:extLst>
              </a:tr>
              <a:tr h="185372">
                <a:tc vMerge="1">
                  <a:txBody>
                    <a:bodyPr/>
                    <a:lstStyle/>
                    <a:p>
                      <a:endParaRPr lang="en-US"/>
                    </a:p>
                  </a:txBody>
                  <a:tcPr/>
                </a:tc>
                <a:tc>
                  <a:txBody>
                    <a:bodyPr/>
                    <a:lstStyle/>
                    <a:p>
                      <a:r>
                        <a:rPr lang="en-US" sz="1600" b="0" dirty="0" smtClean="0">
                          <a:solidFill>
                            <a:schemeClr val="bg1"/>
                          </a:solidFill>
                          <a:latin typeface="+mj-lt"/>
                        </a:rPr>
                        <a:t>Contoso</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solidFill>
                      <a:srgbClr val="008272"/>
                    </a:solidFill>
                  </a:tcPr>
                </a:tc>
                <a:tc>
                  <a:txBody>
                    <a:bodyPr/>
                    <a:lstStyle/>
                    <a:p>
                      <a:r>
                        <a:rPr lang="en-US" sz="1600" b="0" dirty="0" err="1" smtClean="0">
                          <a:solidFill>
                            <a:schemeClr val="bg1"/>
                          </a:solidFill>
                          <a:latin typeface="+mj-lt"/>
                        </a:rPr>
                        <a:t>Litware</a:t>
                      </a:r>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solidFill>
                      <a:srgbClr val="008272"/>
                    </a:solidFill>
                  </a:tcPr>
                </a:tc>
                <a:tc vMerge="1">
                  <a:txBody>
                    <a:bodyPr/>
                    <a:lstStyle/>
                    <a:p>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 xmlns:a16="http://schemas.microsoft.com/office/drawing/2014/main" val="10001"/>
                  </a:ext>
                </a:extLst>
              </a:tr>
              <a:tr h="1264591">
                <a:tc>
                  <a:txBody>
                    <a:bodyPr/>
                    <a:lstStyle/>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Final solution requirement document</a:t>
                      </a:r>
                    </a:p>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FTC to APP Assessment report</a:t>
                      </a:r>
                    </a:p>
                    <a:p>
                      <a:pPr marL="171450" indent="-171450">
                        <a:spcAft>
                          <a:spcPts val="300"/>
                        </a:spcAft>
                        <a:buFont typeface="Arial" panose="020B0604020202020204" pitchFamily="34" charset="0"/>
                        <a:buChar char="•"/>
                      </a:pPr>
                      <a:r>
                        <a:rPr lang="en-US" sz="1200" b="0" dirty="0" smtClean="0">
                          <a:solidFill>
                            <a:srgbClr val="797A7D">
                              <a:lumMod val="50000"/>
                            </a:srgbClr>
                          </a:solidFill>
                          <a:cs typeface="Segoe UI" pitchFamily="34" charset="0"/>
                        </a:rPr>
                        <a:t>Existing solution demo</a:t>
                      </a:r>
                      <a:endParaRPr lang="en-US" sz="1200" b="0" dirty="0" smtClean="0">
                        <a:solidFill>
                          <a:schemeClr val="tx2"/>
                        </a:solidFill>
                      </a:endParaRPr>
                    </a:p>
                  </a:txBody>
                  <a:tcPr marL="91416" marR="91416" marT="45708" marB="45708">
                    <a:lnL w="12700" cap="flat" cmpd="sng" algn="ctr">
                      <a:solidFill>
                        <a:srgbClr val="008272"/>
                      </a:solidFill>
                      <a:prstDash val="solid"/>
                      <a:round/>
                      <a:headEnd type="none" w="med" len="med"/>
                      <a:tailEnd type="none" w="med" len="med"/>
                    </a:lnL>
                    <a:lnR w="12700" cap="flat" cmpd="sng" algn="ctr">
                      <a:solidFill>
                        <a:srgbClr val="008272"/>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Solution design proposal</a:t>
                      </a:r>
                    </a:p>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Drive final</a:t>
                      </a:r>
                      <a:r>
                        <a:rPr lang="en-US" sz="1200" baseline="0" dirty="0" smtClean="0">
                          <a:solidFill>
                            <a:srgbClr val="797A7D">
                              <a:lumMod val="50000"/>
                            </a:srgbClr>
                          </a:solidFill>
                          <a:ea typeface="Segoe UI" pitchFamily="34" charset="0"/>
                          <a:cs typeface="Segoe UI" pitchFamily="34" charset="0"/>
                        </a:rPr>
                        <a:t> solution design creation</a:t>
                      </a:r>
                    </a:p>
                    <a:p>
                      <a:pPr marL="171399" indent="-171399" defTabSz="913650" fontAlgn="base">
                        <a:buFont typeface="Arial" panose="020B0604020202020204" pitchFamily="34" charset="0"/>
                        <a:buChar char="•"/>
                      </a:pPr>
                      <a:endParaRPr lang="en-US" sz="1200" dirty="0">
                        <a:solidFill>
                          <a:srgbClr val="797A7D">
                            <a:lumMod val="50000"/>
                          </a:srgbClr>
                        </a:solidFill>
                        <a:ea typeface="Segoe UI" pitchFamily="34" charset="0"/>
                        <a:cs typeface="Segoe UI" pitchFamily="34" charset="0"/>
                      </a:endParaRPr>
                    </a:p>
                  </a:txBody>
                  <a:tcPr marL="91416" marR="91416" marT="45708" marB="45708">
                    <a:lnL w="12700" cap="flat" cmpd="sng" algn="ctr">
                      <a:solidFill>
                        <a:srgbClr val="008272"/>
                      </a:solidFill>
                      <a:prstDash val="solid"/>
                      <a:round/>
                      <a:headEnd type="none" w="med" len="med"/>
                      <a:tailEnd type="none" w="med" len="med"/>
                    </a:lnL>
                    <a:lnR w="12700" cap="flat" cmpd="sng" algn="ctr">
                      <a:solidFill>
                        <a:srgbClr val="008272"/>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Architecture Design</a:t>
                      </a:r>
                      <a:r>
                        <a:rPr lang="en-US" sz="1200" baseline="0" dirty="0" smtClean="0">
                          <a:solidFill>
                            <a:srgbClr val="797A7D">
                              <a:lumMod val="50000"/>
                            </a:srgbClr>
                          </a:solidFill>
                          <a:ea typeface="Segoe UI" pitchFamily="34" charset="0"/>
                          <a:cs typeface="Segoe UI" pitchFamily="34" charset="0"/>
                        </a:rPr>
                        <a:t> Workshop</a:t>
                      </a:r>
                    </a:p>
                    <a:p>
                      <a:pPr marL="171399" indent="-171399" defTabSz="913650" fontAlgn="base">
                        <a:spcBef>
                          <a:spcPct val="0"/>
                        </a:spcBef>
                        <a:spcAft>
                          <a:spcPct val="0"/>
                        </a:spcAft>
                        <a:buFont typeface="Arial" panose="020B0604020202020204" pitchFamily="34" charset="0"/>
                        <a:buChar char="•"/>
                      </a:pPr>
                      <a:r>
                        <a:rPr lang="en-US" sz="1200" baseline="0" dirty="0" smtClean="0">
                          <a:solidFill>
                            <a:srgbClr val="797A7D">
                              <a:lumMod val="50000"/>
                            </a:srgbClr>
                          </a:solidFill>
                          <a:ea typeface="Segoe UI" pitchFamily="34" charset="0"/>
                          <a:cs typeface="Segoe UI" pitchFamily="34" charset="0"/>
                        </a:rPr>
                        <a:t>Possible Proof of Concepts</a:t>
                      </a:r>
                      <a:endParaRPr lang="en-US" sz="1200" dirty="0" smtClean="0">
                        <a:solidFill>
                          <a:srgbClr val="797A7D">
                            <a:lumMod val="50000"/>
                          </a:srgbClr>
                        </a:solidFill>
                        <a:ea typeface="Segoe UI" pitchFamily="34" charset="0"/>
                        <a:cs typeface="Segoe UI" pitchFamily="34" charset="0"/>
                      </a:endParaRPr>
                    </a:p>
                    <a:p>
                      <a:pPr marL="171450" marR="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1200" b="0" kern="1200" dirty="0" smtClean="0">
                        <a:solidFill>
                          <a:schemeClr val="tx2"/>
                        </a:solidFill>
                        <a:latin typeface="+mn-lt"/>
                        <a:ea typeface="+mn-ea"/>
                        <a:cs typeface="+mn-cs"/>
                      </a:endParaRPr>
                    </a:p>
                  </a:txBody>
                  <a:tcPr marL="91416" marR="91416" marT="45708" marB="45708">
                    <a:lnL w="12700" cap="flat" cmpd="sng" algn="ctr">
                      <a:solidFill>
                        <a:srgbClr val="008272"/>
                      </a:solidFill>
                      <a:prstDash val="solid"/>
                      <a:round/>
                      <a:headEnd type="none" w="med" len="med"/>
                      <a:tailEnd type="none" w="med" len="med"/>
                    </a:lnL>
                    <a:lnR w="12700" cap="flat" cmpd="sng" algn="ctr">
                      <a:solidFill>
                        <a:srgbClr val="008272"/>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Architecture Design report</a:t>
                      </a:r>
                    </a:p>
                    <a:p>
                      <a:pPr marL="171450" marR="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Development SOW (Optional)</a:t>
                      </a:r>
                    </a:p>
                  </a:txBody>
                  <a:tcPr marL="91416" marR="91416" marT="45708" marB="45708">
                    <a:lnL w="12700" cap="flat" cmpd="sng" algn="ctr">
                      <a:solidFill>
                        <a:srgbClr val="008272"/>
                      </a:solidFill>
                      <a:prstDash val="solid"/>
                      <a:round/>
                      <a:headEnd type="none" w="med" len="med"/>
                      <a:tailEnd type="none" w="med" len="med"/>
                    </a:lnL>
                    <a:lnR w="12700" cap="flat" cmpd="sng" algn="ctr">
                      <a:solidFill>
                        <a:srgbClr val="008272"/>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bl>
          </a:graphicData>
        </a:graphic>
      </p:graphicFrame>
      <p:grpSp>
        <p:nvGrpSpPr>
          <p:cNvPr id="20" name="Group 19"/>
          <p:cNvGrpSpPr/>
          <p:nvPr/>
        </p:nvGrpSpPr>
        <p:grpSpPr>
          <a:xfrm>
            <a:off x="1182126" y="3917602"/>
            <a:ext cx="9438237" cy="2433945"/>
            <a:chOff x="1468494" y="3645484"/>
            <a:chExt cx="9440696" cy="2434579"/>
          </a:xfrm>
        </p:grpSpPr>
        <p:sp>
          <p:nvSpPr>
            <p:cNvPr id="16" name="Right Arrow 15"/>
            <p:cNvSpPr/>
            <p:nvPr/>
          </p:nvSpPr>
          <p:spPr>
            <a:xfrm>
              <a:off x="1546756" y="4275117"/>
              <a:ext cx="9362434" cy="700352"/>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8" name="Rectangle 7"/>
            <p:cNvSpPr/>
            <p:nvPr/>
          </p:nvSpPr>
          <p:spPr>
            <a:xfrm>
              <a:off x="1693628"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Kickoff</a:t>
              </a:r>
              <a:endParaRPr lang="en-US" sz="1400" dirty="0">
                <a:solidFill>
                  <a:prstClr val="white"/>
                </a:solidFill>
                <a:latin typeface="Segoe UI Light"/>
              </a:endParaRPr>
            </a:p>
          </p:txBody>
        </p:sp>
        <p:sp>
          <p:nvSpPr>
            <p:cNvPr id="21" name="Rectangle 20"/>
            <p:cNvSpPr/>
            <p:nvPr/>
          </p:nvSpPr>
          <p:spPr>
            <a:xfrm>
              <a:off x="2964204"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Scenario walkthrough</a:t>
              </a:r>
              <a:endParaRPr lang="en-US" sz="1400" dirty="0">
                <a:solidFill>
                  <a:prstClr val="white"/>
                </a:solidFill>
                <a:latin typeface="Segoe UI Light"/>
              </a:endParaRPr>
            </a:p>
          </p:txBody>
        </p:sp>
        <p:sp>
          <p:nvSpPr>
            <p:cNvPr id="22" name="Rectangle 21"/>
            <p:cNvSpPr/>
            <p:nvPr/>
          </p:nvSpPr>
          <p:spPr>
            <a:xfrm>
              <a:off x="4234780"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Technical support</a:t>
              </a:r>
              <a:endParaRPr lang="en-US" sz="1400" dirty="0">
                <a:solidFill>
                  <a:prstClr val="white"/>
                </a:solidFill>
                <a:latin typeface="Segoe UI Light"/>
              </a:endParaRPr>
            </a:p>
          </p:txBody>
        </p:sp>
        <p:sp>
          <p:nvSpPr>
            <p:cNvPr id="23" name="Rectangle 22"/>
            <p:cNvSpPr/>
            <p:nvPr/>
          </p:nvSpPr>
          <p:spPr>
            <a:xfrm>
              <a:off x="5505356"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Reference code and POC</a:t>
              </a:r>
              <a:endParaRPr lang="en-US" sz="1400" dirty="0">
                <a:solidFill>
                  <a:prstClr val="white"/>
                </a:solidFill>
                <a:latin typeface="Segoe UI Light"/>
              </a:endParaRPr>
            </a:p>
          </p:txBody>
        </p:sp>
        <p:sp>
          <p:nvSpPr>
            <p:cNvPr id="24" name="Rectangle 23"/>
            <p:cNvSpPr/>
            <p:nvPr/>
          </p:nvSpPr>
          <p:spPr>
            <a:xfrm>
              <a:off x="6775932"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Solution design assistance</a:t>
              </a:r>
              <a:endParaRPr lang="en-US" sz="1400" dirty="0">
                <a:solidFill>
                  <a:prstClr val="white"/>
                </a:solidFill>
                <a:latin typeface="Segoe UI Light"/>
              </a:endParaRPr>
            </a:p>
          </p:txBody>
        </p:sp>
        <p:sp>
          <p:nvSpPr>
            <p:cNvPr id="25" name="Rectangle 24"/>
            <p:cNvSpPr/>
            <p:nvPr/>
          </p:nvSpPr>
          <p:spPr>
            <a:xfrm>
              <a:off x="8046508"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Report and Stakeholder presentation</a:t>
              </a:r>
              <a:endParaRPr lang="en-US" sz="1400" dirty="0">
                <a:solidFill>
                  <a:prstClr val="white"/>
                </a:solidFill>
                <a:latin typeface="Segoe UI Light"/>
              </a:endParaRPr>
            </a:p>
          </p:txBody>
        </p:sp>
        <p:sp>
          <p:nvSpPr>
            <p:cNvPr id="26" name="Rectangle 25"/>
            <p:cNvSpPr/>
            <p:nvPr/>
          </p:nvSpPr>
          <p:spPr>
            <a:xfrm>
              <a:off x="9317082"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a:solidFill>
                    <a:prstClr val="white"/>
                  </a:solidFill>
                  <a:latin typeface="Segoe UI Light"/>
                </a:rPr>
                <a:t>Next </a:t>
              </a:r>
              <a:r>
                <a:rPr lang="en-US" sz="1400" dirty="0" smtClean="0">
                  <a:solidFill>
                    <a:prstClr val="white"/>
                  </a:solidFill>
                  <a:latin typeface="Segoe UI Light"/>
                </a:rPr>
                <a:t>steps</a:t>
              </a:r>
              <a:endParaRPr lang="en-US" sz="1400" dirty="0">
                <a:solidFill>
                  <a:prstClr val="white"/>
                </a:solidFill>
                <a:latin typeface="Segoe UI Light"/>
              </a:endParaRPr>
            </a:p>
          </p:txBody>
        </p:sp>
        <p:sp>
          <p:nvSpPr>
            <p:cNvPr id="10" name="TextBox 9"/>
            <p:cNvSpPr txBox="1"/>
            <p:nvPr/>
          </p:nvSpPr>
          <p:spPr>
            <a:xfrm>
              <a:off x="1602171" y="3645484"/>
              <a:ext cx="2130950" cy="338554"/>
            </a:xfrm>
            <a:prstGeom prst="rect">
              <a:avLst/>
            </a:prstGeom>
            <a:noFill/>
          </p:spPr>
          <p:txBody>
            <a:bodyPr wrap="square" rtlCol="0">
              <a:spAutoFit/>
            </a:bodyPr>
            <a:lstStyle/>
            <a:p>
              <a:pPr defTabSz="914126"/>
              <a:r>
                <a:rPr lang="en-US" sz="1600" dirty="0" smtClean="0">
                  <a:solidFill>
                    <a:srgbClr val="008272"/>
                  </a:solidFill>
                  <a:latin typeface="Segoe UI Light"/>
                </a:rPr>
                <a:t>Module </a:t>
              </a:r>
              <a:r>
                <a:rPr lang="en-US" sz="1600" dirty="0">
                  <a:solidFill>
                    <a:srgbClr val="008272"/>
                  </a:solidFill>
                  <a:latin typeface="Segoe UI Light"/>
                </a:rPr>
                <a:t>Overview</a:t>
              </a:r>
            </a:p>
          </p:txBody>
        </p:sp>
        <p:sp>
          <p:nvSpPr>
            <p:cNvPr id="32" name="Left Bracket 31"/>
            <p:cNvSpPr/>
            <p:nvPr/>
          </p:nvSpPr>
          <p:spPr>
            <a:xfrm rot="16200000">
              <a:off x="2793713" y="4151560"/>
              <a:ext cx="259128" cy="2459296"/>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Startup Day 1</a:t>
              </a:r>
            </a:p>
          </p:txBody>
        </p:sp>
        <p:sp>
          <p:nvSpPr>
            <p:cNvPr id="33" name="Left Bracket 32"/>
            <p:cNvSpPr/>
            <p:nvPr/>
          </p:nvSpPr>
          <p:spPr>
            <a:xfrm rot="16200000">
              <a:off x="5975193" y="3521312"/>
              <a:ext cx="249048" cy="3729874"/>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Technical planning support Day 2-3</a:t>
              </a:r>
              <a:endParaRPr lang="en-US" sz="1000" dirty="0">
                <a:solidFill>
                  <a:srgbClr val="737373"/>
                </a:solidFill>
                <a:latin typeface="Segoe UI Light"/>
              </a:endParaRPr>
            </a:p>
          </p:txBody>
        </p:sp>
        <p:sp>
          <p:nvSpPr>
            <p:cNvPr id="39" name="Left Bracket 38"/>
            <p:cNvSpPr/>
            <p:nvPr/>
          </p:nvSpPr>
          <p:spPr>
            <a:xfrm rot="16200000">
              <a:off x="3414746" y="3968450"/>
              <a:ext cx="287644" cy="3729873"/>
            </a:xfrm>
            <a:prstGeom prst="leftBracket">
              <a:avLst>
                <a:gd name="adj" fmla="val 85377"/>
              </a:avLst>
            </a:prstGeom>
            <a:ln>
              <a:solidFill>
                <a:srgbClr val="00827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Everybody</a:t>
              </a:r>
            </a:p>
          </p:txBody>
        </p:sp>
        <p:sp>
          <p:nvSpPr>
            <p:cNvPr id="44" name="Left Bracket 43"/>
            <p:cNvSpPr/>
            <p:nvPr/>
          </p:nvSpPr>
          <p:spPr>
            <a:xfrm rot="16200000">
              <a:off x="6591183" y="4603738"/>
              <a:ext cx="287643" cy="2459296"/>
            </a:xfrm>
            <a:prstGeom prst="leftBracket">
              <a:avLst>
                <a:gd name="adj" fmla="val 85377"/>
              </a:avLst>
            </a:prstGeom>
            <a:ln>
              <a:solidFill>
                <a:srgbClr val="00827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Developers</a:t>
              </a:r>
            </a:p>
          </p:txBody>
        </p:sp>
        <p:sp>
          <p:nvSpPr>
            <p:cNvPr id="46" name="Left Bracket 45"/>
            <p:cNvSpPr/>
            <p:nvPr/>
          </p:nvSpPr>
          <p:spPr>
            <a:xfrm rot="16200000">
              <a:off x="9132333" y="4604745"/>
              <a:ext cx="287643" cy="2459297"/>
            </a:xfrm>
            <a:prstGeom prst="leftBracket">
              <a:avLst>
                <a:gd name="adj" fmla="val 85377"/>
              </a:avLst>
            </a:prstGeom>
            <a:ln>
              <a:solidFill>
                <a:srgbClr val="00827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Everybody</a:t>
              </a:r>
            </a:p>
          </p:txBody>
        </p:sp>
        <p:sp>
          <p:nvSpPr>
            <p:cNvPr id="18" name="TextBox 17"/>
            <p:cNvSpPr txBox="1"/>
            <p:nvPr/>
          </p:nvSpPr>
          <p:spPr>
            <a:xfrm>
              <a:off x="1468494" y="5055431"/>
              <a:ext cx="153928" cy="415598"/>
            </a:xfrm>
            <a:prstGeom prst="rect">
              <a:avLst/>
            </a:prstGeom>
            <a:noFill/>
          </p:spPr>
          <p:txBody>
            <a:bodyPr vert="vert270" wrap="square" lIns="0" tIns="0" rIns="0" bIns="0" rtlCol="0">
              <a:spAutoFit/>
            </a:bodyPr>
            <a:lstStyle/>
            <a:p>
              <a:pPr defTabSz="914126"/>
              <a:r>
                <a:rPr lang="en-US" sz="1000" dirty="0">
                  <a:solidFill>
                    <a:srgbClr val="737373"/>
                  </a:solidFill>
                </a:rPr>
                <a:t>Stage</a:t>
              </a:r>
            </a:p>
          </p:txBody>
        </p:sp>
        <p:sp>
          <p:nvSpPr>
            <p:cNvPr id="47" name="TextBox 46"/>
            <p:cNvSpPr txBox="1"/>
            <p:nvPr/>
          </p:nvSpPr>
          <p:spPr>
            <a:xfrm>
              <a:off x="1468494" y="5471029"/>
              <a:ext cx="153928" cy="609034"/>
            </a:xfrm>
            <a:prstGeom prst="rect">
              <a:avLst/>
            </a:prstGeom>
            <a:noFill/>
          </p:spPr>
          <p:txBody>
            <a:bodyPr vert="vert270" wrap="square" lIns="0" tIns="0" rIns="0" bIns="0" rtlCol="0">
              <a:spAutoFit/>
            </a:bodyPr>
            <a:lstStyle/>
            <a:p>
              <a:pPr defTabSz="914126"/>
              <a:r>
                <a:rPr lang="en-US" sz="1000" dirty="0">
                  <a:solidFill>
                    <a:srgbClr val="008272"/>
                  </a:solidFill>
                </a:rPr>
                <a:t>Audience</a:t>
              </a:r>
            </a:p>
          </p:txBody>
        </p:sp>
      </p:grpSp>
      <p:sp>
        <p:nvSpPr>
          <p:cNvPr id="29" name="Rectangle 28"/>
          <p:cNvSpPr/>
          <p:nvPr/>
        </p:nvSpPr>
        <p:spPr>
          <a:xfrm>
            <a:off x="11004513" y="142132"/>
            <a:ext cx="1035379" cy="9149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rgbClr val="FFFFFF"/>
                </a:solidFill>
              </a:rPr>
              <a:t>Empower &amp; Plan</a:t>
            </a:r>
            <a:endParaRPr lang="en-US" sz="1600" dirty="0">
              <a:solidFill>
                <a:srgbClr val="FFFFFF"/>
              </a:solidFill>
            </a:endParaRPr>
          </a:p>
        </p:txBody>
      </p:sp>
      <p:sp>
        <p:nvSpPr>
          <p:cNvPr id="27" name="Left Bracket 26"/>
          <p:cNvSpPr/>
          <p:nvPr/>
        </p:nvSpPr>
        <p:spPr>
          <a:xfrm rot="16200000">
            <a:off x="8863261" y="4418507"/>
            <a:ext cx="248983" cy="2458655"/>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Finalization </a:t>
            </a:r>
            <a:r>
              <a:rPr lang="en-US" sz="1000" dirty="0">
                <a:solidFill>
                  <a:srgbClr val="737373"/>
                </a:solidFill>
                <a:latin typeface="Segoe UI Light"/>
              </a:rPr>
              <a:t>Day </a:t>
            </a:r>
            <a:r>
              <a:rPr lang="en-US" sz="1000" dirty="0" smtClean="0">
                <a:solidFill>
                  <a:srgbClr val="737373"/>
                </a:solidFill>
                <a:latin typeface="Segoe UI Light"/>
              </a:rPr>
              <a:t>4-5</a:t>
            </a:r>
            <a:endParaRPr lang="en-US" sz="1000" dirty="0">
              <a:solidFill>
                <a:srgbClr val="737373"/>
              </a:solidFill>
              <a:latin typeface="Segoe UI Light"/>
            </a:endParaRPr>
          </a:p>
        </p:txBody>
      </p:sp>
    </p:spTree>
    <p:extLst>
      <p:ext uri="{BB962C8B-B14F-4D97-AF65-F5344CB8AC3E}">
        <p14:creationId xmlns:p14="http://schemas.microsoft.com/office/powerpoint/2010/main" val="276823282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solidFill>
                  <a:srgbClr val="68217A"/>
                </a:solidFill>
              </a:rPr>
              <a:t>Development &amp; Testing</a:t>
            </a:r>
          </a:p>
        </p:txBody>
      </p:sp>
      <p:sp>
        <p:nvSpPr>
          <p:cNvPr id="11" name="TextBox 10"/>
          <p:cNvSpPr txBox="1"/>
          <p:nvPr/>
        </p:nvSpPr>
        <p:spPr>
          <a:xfrm>
            <a:off x="139966" y="826526"/>
            <a:ext cx="11089916" cy="646074"/>
          </a:xfrm>
          <a:prstGeom prst="rect">
            <a:avLst/>
          </a:prstGeom>
          <a:noFill/>
        </p:spPr>
        <p:txBody>
          <a:bodyPr wrap="square" rtlCol="0">
            <a:spAutoFit/>
          </a:bodyPr>
          <a:lstStyle/>
          <a:p>
            <a:pPr defTabSz="914126"/>
            <a:r>
              <a:rPr lang="en-US" sz="1799" i="1" dirty="0" smtClean="0">
                <a:solidFill>
                  <a:srgbClr val="737373"/>
                </a:solidFill>
                <a:latin typeface="Segoe UI Light"/>
              </a:rPr>
              <a:t>Joint development and testing with Contoso’s team and </a:t>
            </a:r>
            <a:r>
              <a:rPr lang="en-US" sz="1799" i="1" dirty="0" err="1" smtClean="0">
                <a:solidFill>
                  <a:srgbClr val="737373"/>
                </a:solidFill>
                <a:latin typeface="Segoe UI Light"/>
              </a:rPr>
              <a:t>Litware</a:t>
            </a:r>
            <a:r>
              <a:rPr lang="en-US" sz="1799" i="1" dirty="0" smtClean="0">
                <a:solidFill>
                  <a:srgbClr val="737373"/>
                </a:solidFill>
                <a:latin typeface="Segoe UI Light"/>
              </a:rPr>
              <a:t>.  Results </a:t>
            </a:r>
            <a:r>
              <a:rPr lang="en-US" sz="1799" i="1" dirty="0">
                <a:solidFill>
                  <a:srgbClr val="737373"/>
                </a:solidFill>
                <a:latin typeface="Segoe UI Light"/>
              </a:rPr>
              <a:t>in a </a:t>
            </a:r>
            <a:r>
              <a:rPr lang="en-US" sz="1799" i="1" dirty="0" smtClean="0">
                <a:solidFill>
                  <a:srgbClr val="737373"/>
                </a:solidFill>
                <a:latin typeface="Segoe UI Light"/>
              </a:rPr>
              <a:t>Deployment Guide and tested solution artifacts.</a:t>
            </a:r>
            <a:endParaRPr lang="en-US" sz="1799" i="1" dirty="0">
              <a:solidFill>
                <a:srgbClr val="737373"/>
              </a:solidFill>
              <a:latin typeface="Segoe UI Light"/>
            </a:endParaRPr>
          </a:p>
        </p:txBody>
      </p:sp>
      <p:graphicFrame>
        <p:nvGraphicFramePr>
          <p:cNvPr id="13" name="Table 12"/>
          <p:cNvGraphicFramePr>
            <a:graphicFrameLocks noGrp="1"/>
          </p:cNvGraphicFramePr>
          <p:nvPr>
            <p:extLst>
              <p:ext uri="{D42A27DB-BD31-4B8C-83A1-F6EECF244321}">
                <p14:modId xmlns:p14="http://schemas.microsoft.com/office/powerpoint/2010/main" val="3435999466"/>
              </p:ext>
            </p:extLst>
          </p:nvPr>
        </p:nvGraphicFramePr>
        <p:xfrm>
          <a:off x="193440" y="1603845"/>
          <a:ext cx="10958263" cy="1493448"/>
        </p:xfrm>
        <a:graphic>
          <a:graphicData uri="http://schemas.openxmlformats.org/drawingml/2006/table">
            <a:tbl>
              <a:tblPr firstRow="1" bandRow="1">
                <a:tableStyleId>{5C22544A-7EE6-4342-B048-85BDC9FD1C3A}</a:tableStyleId>
              </a:tblPr>
              <a:tblGrid>
                <a:gridCol w="2794925">
                  <a:extLst>
                    <a:ext uri="{9D8B030D-6E8A-4147-A177-3AD203B41FA5}">
                      <a16:colId xmlns="" xmlns:a16="http://schemas.microsoft.com/office/drawing/2014/main" val="20000"/>
                    </a:ext>
                  </a:extLst>
                </a:gridCol>
                <a:gridCol w="2683565">
                  <a:extLst>
                    <a:ext uri="{9D8B030D-6E8A-4147-A177-3AD203B41FA5}">
                      <a16:colId xmlns="" xmlns:a16="http://schemas.microsoft.com/office/drawing/2014/main" val="20001"/>
                    </a:ext>
                  </a:extLst>
                </a:gridCol>
                <a:gridCol w="2623930">
                  <a:extLst>
                    <a:ext uri="{9D8B030D-6E8A-4147-A177-3AD203B41FA5}">
                      <a16:colId xmlns="" xmlns:a16="http://schemas.microsoft.com/office/drawing/2014/main" val="20002"/>
                    </a:ext>
                  </a:extLst>
                </a:gridCol>
                <a:gridCol w="2855843">
                  <a:extLst>
                    <a:ext uri="{9D8B030D-6E8A-4147-A177-3AD203B41FA5}">
                      <a16:colId xmlns="" xmlns:a16="http://schemas.microsoft.com/office/drawing/2014/main" val="20003"/>
                    </a:ext>
                  </a:extLst>
                </a:gridCol>
              </a:tblGrid>
              <a:tr h="185372">
                <a:tc rowSpan="2">
                  <a:txBody>
                    <a:bodyPr/>
                    <a:lstStyle/>
                    <a:p>
                      <a:r>
                        <a:rPr lang="en-US" sz="1600" b="0" dirty="0" smtClean="0">
                          <a:solidFill>
                            <a:schemeClr val="bg1"/>
                          </a:solidFill>
                          <a:latin typeface="+mj-lt"/>
                        </a:rPr>
                        <a:t>Engagement Criteria</a:t>
                      </a:r>
                    </a:p>
                  </a:txBody>
                  <a:tcPr marL="91416" marR="91416" marT="45708" marB="45708" anchor="b">
                    <a:lnL w="12700" cap="flat" cmpd="sng" algn="ctr">
                      <a:solidFill>
                        <a:srgbClr val="68217A"/>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solidFill>
                      <a:srgbClr val="68217A"/>
                    </a:solidFill>
                  </a:tcPr>
                </a:tc>
                <a:tc gridSpan="2">
                  <a:txBody>
                    <a:bodyPr/>
                    <a:lstStyle/>
                    <a:p>
                      <a:pPr algn="ctr"/>
                      <a:r>
                        <a:rPr lang="en-US" sz="1600" b="0" dirty="0" smtClean="0">
                          <a:solidFill>
                            <a:schemeClr val="bg1"/>
                          </a:solidFill>
                          <a:latin typeface="+mj-lt"/>
                        </a:rPr>
                        <a:t>Roles &amp; Responsibilities</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8217A"/>
                    </a:solidFill>
                  </a:tcPr>
                </a:tc>
                <a:tc hMerge="1">
                  <a:txBody>
                    <a:bodyPr/>
                    <a:lstStyle/>
                    <a:p>
                      <a:endParaRPr lang="en-US"/>
                    </a:p>
                  </a:txBody>
                  <a:tcPr/>
                </a:tc>
                <a:tc rowSpan="2">
                  <a:txBody>
                    <a:bodyPr/>
                    <a:lstStyle/>
                    <a:p>
                      <a:r>
                        <a:rPr lang="en-US" sz="1600" b="0" dirty="0" smtClean="0">
                          <a:solidFill>
                            <a:schemeClr val="bg1"/>
                          </a:solidFill>
                          <a:latin typeface="+mj-lt"/>
                        </a:rPr>
                        <a:t>Deliverable</a:t>
                      </a:r>
                    </a:p>
                  </a:txBody>
                  <a:tcPr marL="91416" marR="91416" marT="45708" marB="45708" anchor="b">
                    <a:lnL w="12700" cap="flat" cmpd="sng" algn="ctr">
                      <a:solidFill>
                        <a:schemeClr val="bg1"/>
                      </a:solidFill>
                      <a:prstDash val="solid"/>
                      <a:round/>
                      <a:headEnd type="none" w="med" len="med"/>
                      <a:tailEnd type="none" w="med" len="med"/>
                    </a:lnL>
                    <a:lnR w="12700" cap="flat" cmpd="sng" algn="ctr">
                      <a:solidFill>
                        <a:srgbClr val="68217A"/>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solidFill>
                      <a:srgbClr val="68217A"/>
                    </a:solidFill>
                  </a:tcPr>
                </a:tc>
                <a:extLst>
                  <a:ext uri="{0D108BD9-81ED-4DB2-BD59-A6C34878D82A}">
                    <a16:rowId xmlns="" xmlns:a16="http://schemas.microsoft.com/office/drawing/2014/main" val="10000"/>
                  </a:ext>
                </a:extLst>
              </a:tr>
              <a:tr h="185372">
                <a:tc vMerge="1">
                  <a:txBody>
                    <a:bodyPr/>
                    <a:lstStyle/>
                    <a:p>
                      <a:endParaRPr lang="en-US"/>
                    </a:p>
                  </a:txBody>
                  <a:tcPr/>
                </a:tc>
                <a:tc>
                  <a:txBody>
                    <a:bodyPr/>
                    <a:lstStyle/>
                    <a:p>
                      <a:r>
                        <a:rPr lang="en-US" sz="1600" b="0" dirty="0" smtClean="0">
                          <a:solidFill>
                            <a:schemeClr val="bg1"/>
                          </a:solidFill>
                          <a:latin typeface="+mj-lt"/>
                        </a:rPr>
                        <a:t>Contoso</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solidFill>
                      <a:srgbClr val="68217A"/>
                    </a:solidFill>
                  </a:tcPr>
                </a:tc>
                <a:tc>
                  <a:txBody>
                    <a:bodyPr/>
                    <a:lstStyle/>
                    <a:p>
                      <a:r>
                        <a:rPr lang="en-US" sz="1600" b="0" dirty="0" err="1" smtClean="0">
                          <a:solidFill>
                            <a:schemeClr val="bg1"/>
                          </a:solidFill>
                          <a:latin typeface="+mj-lt"/>
                        </a:rPr>
                        <a:t>Litware</a:t>
                      </a:r>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solidFill>
                      <a:srgbClr val="68217A"/>
                    </a:solidFill>
                  </a:tcPr>
                </a:tc>
                <a:tc vMerge="1">
                  <a:txBody>
                    <a:bodyPr/>
                    <a:lstStyle/>
                    <a:p>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 xmlns:a16="http://schemas.microsoft.com/office/drawing/2014/main" val="10001"/>
                  </a:ext>
                </a:extLst>
              </a:tr>
              <a:tr h="632296">
                <a:tc>
                  <a:txBody>
                    <a:bodyPr/>
                    <a:lstStyle/>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Requirement document</a:t>
                      </a:r>
                    </a:p>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Architecture Design document</a:t>
                      </a:r>
                    </a:p>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Completed readiness checklist</a:t>
                      </a:r>
                    </a:p>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Approved Statement of Work</a:t>
                      </a:r>
                    </a:p>
                  </a:txBody>
                  <a:tcPr marL="91416" marR="91416" marT="45708" marB="45708">
                    <a:lnL w="12700" cap="flat" cmpd="sng" algn="ctr">
                      <a:solidFill>
                        <a:srgbClr val="68217A"/>
                      </a:solidFill>
                      <a:prstDash val="solid"/>
                      <a:round/>
                      <a:headEnd type="none" w="med" len="med"/>
                      <a:tailEnd type="none" w="med" len="med"/>
                    </a:lnL>
                    <a:lnR w="12700" cap="flat" cmpd="sng" algn="ctr">
                      <a:solidFill>
                        <a:srgbClr val="68217A"/>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Project management</a:t>
                      </a:r>
                    </a:p>
                  </a:txBody>
                  <a:tcPr marL="91416" marR="91416" marT="45708" marB="45708">
                    <a:lnL w="12700" cap="flat" cmpd="sng" algn="ctr">
                      <a:solidFill>
                        <a:srgbClr val="68217A"/>
                      </a:solidFill>
                      <a:prstDash val="solid"/>
                      <a:round/>
                      <a:headEnd type="none" w="med" len="med"/>
                      <a:tailEnd type="none" w="med" len="med"/>
                    </a:lnL>
                    <a:lnR w="12700" cap="flat" cmpd="sng" algn="ctr">
                      <a:solidFill>
                        <a:srgbClr val="68217A"/>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Consultation with </a:t>
                      </a:r>
                      <a:r>
                        <a:rPr lang="en-US" sz="1200" dirty="0" err="1" smtClean="0">
                          <a:solidFill>
                            <a:srgbClr val="797A7D">
                              <a:lumMod val="50000"/>
                            </a:srgbClr>
                          </a:solidFill>
                          <a:ea typeface="Segoe UI" pitchFamily="34" charset="0"/>
                          <a:cs typeface="Segoe UI" pitchFamily="34" charset="0"/>
                        </a:rPr>
                        <a:t>Litware</a:t>
                      </a:r>
                      <a:r>
                        <a:rPr lang="en-US" sz="1200" dirty="0" smtClean="0">
                          <a:solidFill>
                            <a:srgbClr val="797A7D">
                              <a:lumMod val="50000"/>
                            </a:srgbClr>
                          </a:solidFill>
                          <a:ea typeface="Segoe UI" pitchFamily="34" charset="0"/>
                          <a:cs typeface="Segoe UI" pitchFamily="34" charset="0"/>
                        </a:rPr>
                        <a:t> SMEs</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Development with </a:t>
                      </a:r>
                      <a:r>
                        <a:rPr lang="en-US" sz="1200" dirty="0" err="1" smtClean="0">
                          <a:solidFill>
                            <a:srgbClr val="797A7D">
                              <a:lumMod val="50000"/>
                            </a:srgbClr>
                          </a:solidFill>
                          <a:ea typeface="Segoe UI" pitchFamily="34" charset="0"/>
                          <a:cs typeface="Segoe UI" pitchFamily="34" charset="0"/>
                        </a:rPr>
                        <a:t>Litware</a:t>
                      </a:r>
                      <a:r>
                        <a:rPr lang="en-US" sz="1200" dirty="0" smtClean="0">
                          <a:solidFill>
                            <a:srgbClr val="797A7D">
                              <a:lumMod val="50000"/>
                            </a:srgbClr>
                          </a:solidFill>
                          <a:ea typeface="Segoe UI" pitchFamily="34" charset="0"/>
                          <a:cs typeface="Segoe UI" pitchFamily="34" charset="0"/>
                        </a:rPr>
                        <a:t> resource + SME consultation</a:t>
                      </a:r>
                      <a:endParaRPr lang="en-US" sz="1200" b="0" kern="1200" dirty="0" smtClean="0">
                        <a:solidFill>
                          <a:schemeClr val="tx2"/>
                        </a:solidFill>
                        <a:latin typeface="+mn-lt"/>
                        <a:ea typeface="+mn-ea"/>
                        <a:cs typeface="+mn-cs"/>
                      </a:endParaRPr>
                    </a:p>
                  </a:txBody>
                  <a:tcPr marL="91416" marR="91416" marT="45708" marB="45708">
                    <a:lnL w="12700" cap="flat" cmpd="sng" algn="ctr">
                      <a:solidFill>
                        <a:srgbClr val="68217A"/>
                      </a:solidFill>
                      <a:prstDash val="solid"/>
                      <a:round/>
                      <a:headEnd type="none" w="med" len="med"/>
                      <a:tailEnd type="none" w="med" len="med"/>
                    </a:lnL>
                    <a:lnR w="12700" cap="flat" cmpd="sng" algn="ctr">
                      <a:solidFill>
                        <a:srgbClr val="68217A"/>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Tested solution artifacts</a:t>
                      </a:r>
                    </a:p>
                    <a:p>
                      <a:pPr marL="171450" marR="0" indent="-171450"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Deployment Guide</a:t>
                      </a:r>
                    </a:p>
                  </a:txBody>
                  <a:tcPr marL="91416" marR="91416" marT="45708" marB="45708">
                    <a:lnL w="12700" cap="flat" cmpd="sng" algn="ctr">
                      <a:solidFill>
                        <a:srgbClr val="68217A"/>
                      </a:solidFill>
                      <a:prstDash val="solid"/>
                      <a:round/>
                      <a:headEnd type="none" w="med" len="med"/>
                      <a:tailEnd type="none" w="med" len="med"/>
                    </a:lnL>
                    <a:lnR w="12700" cap="flat" cmpd="sng" algn="ctr">
                      <a:solidFill>
                        <a:srgbClr val="68217A"/>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bl>
          </a:graphicData>
        </a:graphic>
      </p:graphicFrame>
      <p:grpSp>
        <p:nvGrpSpPr>
          <p:cNvPr id="20" name="Group 19"/>
          <p:cNvGrpSpPr/>
          <p:nvPr/>
        </p:nvGrpSpPr>
        <p:grpSpPr>
          <a:xfrm>
            <a:off x="1147836" y="3388170"/>
            <a:ext cx="9438237" cy="2433945"/>
            <a:chOff x="1468494" y="3645484"/>
            <a:chExt cx="9440696" cy="2434579"/>
          </a:xfrm>
        </p:grpSpPr>
        <p:sp>
          <p:nvSpPr>
            <p:cNvPr id="16" name="Right Arrow 15"/>
            <p:cNvSpPr/>
            <p:nvPr/>
          </p:nvSpPr>
          <p:spPr>
            <a:xfrm>
              <a:off x="1546756" y="4275117"/>
              <a:ext cx="9362434" cy="700352"/>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8" name="Rectangle 7"/>
            <p:cNvSpPr/>
            <p:nvPr/>
          </p:nvSpPr>
          <p:spPr>
            <a:xfrm>
              <a:off x="1693628"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Kickoff</a:t>
              </a:r>
              <a:endParaRPr lang="en-US" sz="1400" dirty="0">
                <a:solidFill>
                  <a:prstClr val="white"/>
                </a:solidFill>
                <a:latin typeface="Segoe UI Light"/>
              </a:endParaRPr>
            </a:p>
          </p:txBody>
        </p:sp>
        <p:sp>
          <p:nvSpPr>
            <p:cNvPr id="21" name="Rectangle 20"/>
            <p:cNvSpPr/>
            <p:nvPr/>
          </p:nvSpPr>
          <p:spPr>
            <a:xfrm>
              <a:off x="2964204"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Development support</a:t>
              </a:r>
              <a:endParaRPr lang="en-US" sz="1400" dirty="0">
                <a:solidFill>
                  <a:prstClr val="white"/>
                </a:solidFill>
                <a:latin typeface="Segoe UI Light"/>
              </a:endParaRPr>
            </a:p>
          </p:txBody>
        </p:sp>
        <p:sp>
          <p:nvSpPr>
            <p:cNvPr id="22" name="Rectangle 21"/>
            <p:cNvSpPr/>
            <p:nvPr/>
          </p:nvSpPr>
          <p:spPr>
            <a:xfrm>
              <a:off x="4234780"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Technical input</a:t>
              </a:r>
              <a:endParaRPr lang="en-US" sz="1400" dirty="0">
                <a:solidFill>
                  <a:prstClr val="white"/>
                </a:solidFill>
                <a:latin typeface="Segoe UI Light"/>
              </a:endParaRPr>
            </a:p>
          </p:txBody>
        </p:sp>
        <p:sp>
          <p:nvSpPr>
            <p:cNvPr id="23" name="Rectangle 22"/>
            <p:cNvSpPr/>
            <p:nvPr/>
          </p:nvSpPr>
          <p:spPr>
            <a:xfrm>
              <a:off x="5505356"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Reference samples</a:t>
              </a:r>
              <a:endParaRPr lang="en-US" sz="1400" dirty="0">
                <a:solidFill>
                  <a:prstClr val="white"/>
                </a:solidFill>
                <a:latin typeface="Segoe UI Light"/>
              </a:endParaRPr>
            </a:p>
          </p:txBody>
        </p:sp>
        <p:sp>
          <p:nvSpPr>
            <p:cNvPr id="24" name="Rectangle 23"/>
            <p:cNvSpPr/>
            <p:nvPr/>
          </p:nvSpPr>
          <p:spPr>
            <a:xfrm>
              <a:off x="6775932"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Technical discussions</a:t>
              </a:r>
              <a:endParaRPr lang="en-US" sz="1400" dirty="0">
                <a:solidFill>
                  <a:prstClr val="white"/>
                </a:solidFill>
                <a:latin typeface="Segoe UI Light"/>
              </a:endParaRPr>
            </a:p>
          </p:txBody>
        </p:sp>
        <p:sp>
          <p:nvSpPr>
            <p:cNvPr id="25" name="Rectangle 24"/>
            <p:cNvSpPr/>
            <p:nvPr/>
          </p:nvSpPr>
          <p:spPr>
            <a:xfrm>
              <a:off x="8046508"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Testing support</a:t>
              </a:r>
              <a:endParaRPr lang="en-US" sz="1400" dirty="0">
                <a:solidFill>
                  <a:prstClr val="white"/>
                </a:solidFill>
                <a:latin typeface="Segoe UI Light"/>
              </a:endParaRPr>
            </a:p>
          </p:txBody>
        </p:sp>
        <p:sp>
          <p:nvSpPr>
            <p:cNvPr id="26" name="Rectangle 25"/>
            <p:cNvSpPr/>
            <p:nvPr/>
          </p:nvSpPr>
          <p:spPr>
            <a:xfrm>
              <a:off x="9317082"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a:solidFill>
                    <a:prstClr val="white"/>
                  </a:solidFill>
                  <a:latin typeface="Segoe UI Light"/>
                </a:rPr>
                <a:t>Next Steps</a:t>
              </a:r>
            </a:p>
          </p:txBody>
        </p:sp>
        <p:sp>
          <p:nvSpPr>
            <p:cNvPr id="10" name="TextBox 9"/>
            <p:cNvSpPr txBox="1"/>
            <p:nvPr/>
          </p:nvSpPr>
          <p:spPr>
            <a:xfrm>
              <a:off x="1602171" y="3645484"/>
              <a:ext cx="2130950" cy="338554"/>
            </a:xfrm>
            <a:prstGeom prst="rect">
              <a:avLst/>
            </a:prstGeom>
            <a:noFill/>
          </p:spPr>
          <p:txBody>
            <a:bodyPr wrap="square" rtlCol="0">
              <a:spAutoFit/>
            </a:bodyPr>
            <a:lstStyle/>
            <a:p>
              <a:pPr defTabSz="914126"/>
              <a:r>
                <a:rPr lang="en-US" sz="1600" dirty="0" smtClean="0">
                  <a:solidFill>
                    <a:srgbClr val="68217A"/>
                  </a:solidFill>
                  <a:latin typeface="Segoe UI Light"/>
                </a:rPr>
                <a:t>Module </a:t>
              </a:r>
              <a:r>
                <a:rPr lang="en-US" sz="1600" dirty="0">
                  <a:solidFill>
                    <a:srgbClr val="68217A"/>
                  </a:solidFill>
                  <a:latin typeface="Segoe UI Light"/>
                </a:rPr>
                <a:t>Overview</a:t>
              </a:r>
            </a:p>
          </p:txBody>
        </p:sp>
        <p:sp>
          <p:nvSpPr>
            <p:cNvPr id="30" name="Left Bracket 29"/>
            <p:cNvSpPr/>
            <p:nvPr/>
          </p:nvSpPr>
          <p:spPr>
            <a:xfrm rot="16200000">
              <a:off x="2158427" y="4786850"/>
              <a:ext cx="259125" cy="1188720"/>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Getting started</a:t>
              </a:r>
              <a:endParaRPr lang="en-US" sz="1000" dirty="0">
                <a:solidFill>
                  <a:srgbClr val="737373"/>
                </a:solidFill>
                <a:latin typeface="Segoe UI Light"/>
              </a:endParaRPr>
            </a:p>
          </p:txBody>
        </p:sp>
        <p:sp>
          <p:nvSpPr>
            <p:cNvPr id="32" name="Left Bracket 31"/>
            <p:cNvSpPr/>
            <p:nvPr/>
          </p:nvSpPr>
          <p:spPr>
            <a:xfrm rot="16200000">
              <a:off x="5349439" y="2895558"/>
              <a:ext cx="259128" cy="4971300"/>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Development</a:t>
              </a:r>
              <a:endParaRPr lang="en-US" sz="1000" dirty="0">
                <a:solidFill>
                  <a:srgbClr val="737373"/>
                </a:solidFill>
                <a:latin typeface="Segoe UI Light"/>
              </a:endParaRPr>
            </a:p>
          </p:txBody>
        </p:sp>
        <p:sp>
          <p:nvSpPr>
            <p:cNvPr id="33" name="Left Bracket 32"/>
            <p:cNvSpPr/>
            <p:nvPr/>
          </p:nvSpPr>
          <p:spPr>
            <a:xfrm rot="16200000">
              <a:off x="9151631" y="4156601"/>
              <a:ext cx="249048" cy="2459295"/>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Testing and documentation</a:t>
              </a:r>
              <a:endParaRPr lang="en-US" sz="1000" dirty="0">
                <a:solidFill>
                  <a:srgbClr val="737373"/>
                </a:solidFill>
                <a:latin typeface="Segoe UI Light"/>
              </a:endParaRPr>
            </a:p>
          </p:txBody>
        </p:sp>
        <p:sp>
          <p:nvSpPr>
            <p:cNvPr id="39" name="Left Bracket 38"/>
            <p:cNvSpPr/>
            <p:nvPr/>
          </p:nvSpPr>
          <p:spPr>
            <a:xfrm rot="16200000">
              <a:off x="2144168" y="5239028"/>
              <a:ext cx="287644" cy="1188716"/>
            </a:xfrm>
            <a:prstGeom prst="leftBracket">
              <a:avLst>
                <a:gd name="adj" fmla="val 85377"/>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Everybody</a:t>
              </a:r>
            </a:p>
          </p:txBody>
        </p:sp>
        <p:sp>
          <p:nvSpPr>
            <p:cNvPr id="44" name="Left Bracket 43"/>
            <p:cNvSpPr/>
            <p:nvPr/>
          </p:nvSpPr>
          <p:spPr>
            <a:xfrm rot="16200000">
              <a:off x="5335183" y="3347737"/>
              <a:ext cx="287643" cy="4971298"/>
            </a:xfrm>
            <a:prstGeom prst="leftBracket">
              <a:avLst>
                <a:gd name="adj" fmla="val 85377"/>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Developers</a:t>
              </a:r>
            </a:p>
          </p:txBody>
        </p:sp>
        <p:sp>
          <p:nvSpPr>
            <p:cNvPr id="45" name="Left Bracket 44"/>
            <p:cNvSpPr/>
            <p:nvPr/>
          </p:nvSpPr>
          <p:spPr>
            <a:xfrm rot="16200000">
              <a:off x="8522619" y="5264601"/>
              <a:ext cx="287643" cy="1137572"/>
            </a:xfrm>
            <a:prstGeom prst="leftBracket">
              <a:avLst>
                <a:gd name="adj" fmla="val 85377"/>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Testers</a:t>
              </a:r>
              <a:endParaRPr lang="en-US" sz="1000" dirty="0">
                <a:solidFill>
                  <a:srgbClr val="737373"/>
                </a:solidFill>
                <a:latin typeface="Segoe UI Light"/>
              </a:endParaRPr>
            </a:p>
          </p:txBody>
        </p:sp>
        <p:sp>
          <p:nvSpPr>
            <p:cNvPr id="46" name="Left Bracket 45"/>
            <p:cNvSpPr/>
            <p:nvPr/>
          </p:nvSpPr>
          <p:spPr>
            <a:xfrm rot="16200000">
              <a:off x="9793195" y="5265607"/>
              <a:ext cx="287643" cy="1137572"/>
            </a:xfrm>
            <a:prstGeom prst="leftBracket">
              <a:avLst>
                <a:gd name="adj" fmla="val 85377"/>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Everybody</a:t>
              </a:r>
            </a:p>
          </p:txBody>
        </p:sp>
        <p:sp>
          <p:nvSpPr>
            <p:cNvPr id="18" name="TextBox 17"/>
            <p:cNvSpPr txBox="1"/>
            <p:nvPr/>
          </p:nvSpPr>
          <p:spPr>
            <a:xfrm>
              <a:off x="1468494" y="5055431"/>
              <a:ext cx="153928" cy="415598"/>
            </a:xfrm>
            <a:prstGeom prst="rect">
              <a:avLst/>
            </a:prstGeom>
            <a:noFill/>
          </p:spPr>
          <p:txBody>
            <a:bodyPr vert="vert270" wrap="square" lIns="0" tIns="0" rIns="0" bIns="0" rtlCol="0">
              <a:spAutoFit/>
            </a:bodyPr>
            <a:lstStyle/>
            <a:p>
              <a:pPr defTabSz="914126"/>
              <a:r>
                <a:rPr lang="en-US" sz="1000" dirty="0">
                  <a:solidFill>
                    <a:srgbClr val="737373"/>
                  </a:solidFill>
                </a:rPr>
                <a:t>Stage</a:t>
              </a:r>
            </a:p>
          </p:txBody>
        </p:sp>
        <p:sp>
          <p:nvSpPr>
            <p:cNvPr id="47" name="TextBox 46"/>
            <p:cNvSpPr txBox="1"/>
            <p:nvPr/>
          </p:nvSpPr>
          <p:spPr>
            <a:xfrm>
              <a:off x="1468494" y="5471029"/>
              <a:ext cx="153928" cy="609034"/>
            </a:xfrm>
            <a:prstGeom prst="rect">
              <a:avLst/>
            </a:prstGeom>
            <a:noFill/>
          </p:spPr>
          <p:txBody>
            <a:bodyPr vert="vert270" wrap="square" lIns="0" tIns="0" rIns="0" bIns="0" rtlCol="0">
              <a:spAutoFit/>
            </a:bodyPr>
            <a:lstStyle/>
            <a:p>
              <a:pPr defTabSz="914126"/>
              <a:r>
                <a:rPr lang="en-US" sz="1000" dirty="0">
                  <a:solidFill>
                    <a:srgbClr val="68217A"/>
                  </a:solidFill>
                </a:rPr>
                <a:t>Audience</a:t>
              </a:r>
            </a:p>
          </p:txBody>
        </p:sp>
      </p:grpSp>
      <p:sp>
        <p:nvSpPr>
          <p:cNvPr id="29" name="Rectangle 28"/>
          <p:cNvSpPr/>
          <p:nvPr/>
        </p:nvSpPr>
        <p:spPr>
          <a:xfrm>
            <a:off x="11004513" y="142132"/>
            <a:ext cx="1035379" cy="9149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rgbClr val="FFFFFF"/>
                </a:solidFill>
              </a:rPr>
              <a:t>Develop &amp; Deploy</a:t>
            </a:r>
            <a:endParaRPr lang="en-US" sz="1600" dirty="0">
              <a:solidFill>
                <a:srgbClr val="FFFFFF"/>
              </a:solidFill>
            </a:endParaRPr>
          </a:p>
        </p:txBody>
      </p:sp>
    </p:spTree>
    <p:extLst>
      <p:ext uri="{BB962C8B-B14F-4D97-AF65-F5344CB8AC3E}">
        <p14:creationId xmlns:p14="http://schemas.microsoft.com/office/powerpoint/2010/main" val="213802696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solidFill>
                  <a:srgbClr val="EB3C00"/>
                </a:solidFill>
              </a:rPr>
              <a:t>Deployment</a:t>
            </a:r>
          </a:p>
        </p:txBody>
      </p:sp>
      <p:sp>
        <p:nvSpPr>
          <p:cNvPr id="11" name="TextBox 10"/>
          <p:cNvSpPr txBox="1"/>
          <p:nvPr/>
        </p:nvSpPr>
        <p:spPr>
          <a:xfrm>
            <a:off x="170892" y="770494"/>
            <a:ext cx="11089916" cy="646074"/>
          </a:xfrm>
          <a:prstGeom prst="rect">
            <a:avLst/>
          </a:prstGeom>
          <a:noFill/>
        </p:spPr>
        <p:txBody>
          <a:bodyPr wrap="square" rtlCol="0">
            <a:spAutoFit/>
          </a:bodyPr>
          <a:lstStyle/>
          <a:p>
            <a:pPr defTabSz="914126"/>
            <a:r>
              <a:rPr lang="en-US" sz="1799" i="1" dirty="0" smtClean="0">
                <a:solidFill>
                  <a:srgbClr val="737373"/>
                </a:solidFill>
                <a:latin typeface="Segoe UI Light"/>
              </a:rPr>
              <a:t>Support for deployment of modern SharePoint applications.  Provide guidance for deployment of new modern applications and to retract FTC.  Results </a:t>
            </a:r>
            <a:r>
              <a:rPr lang="en-US" sz="1799" i="1" dirty="0">
                <a:solidFill>
                  <a:srgbClr val="737373"/>
                </a:solidFill>
                <a:latin typeface="Segoe UI Light"/>
              </a:rPr>
              <a:t>in </a:t>
            </a:r>
            <a:r>
              <a:rPr lang="en-US" sz="1799" i="1" dirty="0" smtClean="0">
                <a:solidFill>
                  <a:srgbClr val="737373"/>
                </a:solidFill>
                <a:latin typeface="Segoe UI Light"/>
              </a:rPr>
              <a:t>FTC applications replaced by App Model applications.</a:t>
            </a:r>
            <a:endParaRPr lang="en-US" sz="1799" i="1" dirty="0">
              <a:solidFill>
                <a:srgbClr val="737373"/>
              </a:solidFill>
              <a:latin typeface="Segoe UI Light"/>
            </a:endParaRPr>
          </a:p>
        </p:txBody>
      </p:sp>
      <p:graphicFrame>
        <p:nvGraphicFramePr>
          <p:cNvPr id="13" name="Table 12"/>
          <p:cNvGraphicFramePr>
            <a:graphicFrameLocks noGrp="1"/>
          </p:cNvGraphicFramePr>
          <p:nvPr>
            <p:extLst>
              <p:ext uri="{D42A27DB-BD31-4B8C-83A1-F6EECF244321}">
                <p14:modId xmlns:p14="http://schemas.microsoft.com/office/powerpoint/2010/main" val="2189825977"/>
              </p:ext>
            </p:extLst>
          </p:nvPr>
        </p:nvGraphicFramePr>
        <p:xfrm>
          <a:off x="193440" y="1603845"/>
          <a:ext cx="10958263" cy="1935103"/>
        </p:xfrm>
        <a:graphic>
          <a:graphicData uri="http://schemas.openxmlformats.org/drawingml/2006/table">
            <a:tbl>
              <a:tblPr firstRow="1" bandRow="1">
                <a:tableStyleId>{5C22544A-7EE6-4342-B048-85BDC9FD1C3A}</a:tableStyleId>
              </a:tblPr>
              <a:tblGrid>
                <a:gridCol w="2794925">
                  <a:extLst>
                    <a:ext uri="{9D8B030D-6E8A-4147-A177-3AD203B41FA5}">
                      <a16:colId xmlns="" xmlns:a16="http://schemas.microsoft.com/office/drawing/2014/main" val="20000"/>
                    </a:ext>
                  </a:extLst>
                </a:gridCol>
                <a:gridCol w="2683565">
                  <a:extLst>
                    <a:ext uri="{9D8B030D-6E8A-4147-A177-3AD203B41FA5}">
                      <a16:colId xmlns="" xmlns:a16="http://schemas.microsoft.com/office/drawing/2014/main" val="20001"/>
                    </a:ext>
                  </a:extLst>
                </a:gridCol>
                <a:gridCol w="2782957">
                  <a:extLst>
                    <a:ext uri="{9D8B030D-6E8A-4147-A177-3AD203B41FA5}">
                      <a16:colId xmlns="" xmlns:a16="http://schemas.microsoft.com/office/drawing/2014/main" val="20002"/>
                    </a:ext>
                  </a:extLst>
                </a:gridCol>
                <a:gridCol w="2696816">
                  <a:extLst>
                    <a:ext uri="{9D8B030D-6E8A-4147-A177-3AD203B41FA5}">
                      <a16:colId xmlns="" xmlns:a16="http://schemas.microsoft.com/office/drawing/2014/main" val="20003"/>
                    </a:ext>
                  </a:extLst>
                </a:gridCol>
              </a:tblGrid>
              <a:tr h="185372">
                <a:tc rowSpan="2">
                  <a:txBody>
                    <a:bodyPr/>
                    <a:lstStyle/>
                    <a:p>
                      <a:r>
                        <a:rPr lang="en-US" sz="1600" b="0" dirty="0" smtClean="0">
                          <a:solidFill>
                            <a:schemeClr val="bg1"/>
                          </a:solidFill>
                          <a:latin typeface="+mj-lt"/>
                        </a:rPr>
                        <a:t>Engagement Criteria</a:t>
                      </a:r>
                    </a:p>
                  </a:txBody>
                  <a:tcPr marL="91416" marR="91416" marT="45708" marB="45708" anchor="b">
                    <a:lnL w="12700" cap="flat" cmpd="sng" algn="ctr">
                      <a:solidFill>
                        <a:srgbClr val="EB3C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solidFill>
                      <a:srgbClr val="EB3C00"/>
                    </a:solidFill>
                  </a:tcPr>
                </a:tc>
                <a:tc gridSpan="2">
                  <a:txBody>
                    <a:bodyPr/>
                    <a:lstStyle/>
                    <a:p>
                      <a:pPr algn="ctr"/>
                      <a:r>
                        <a:rPr lang="en-US" sz="1600" b="0" dirty="0" smtClean="0">
                          <a:solidFill>
                            <a:schemeClr val="bg1"/>
                          </a:solidFill>
                          <a:latin typeface="+mj-lt"/>
                        </a:rPr>
                        <a:t>Roles &amp; Responsibilities</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B3C00"/>
                    </a:solidFill>
                  </a:tcPr>
                </a:tc>
                <a:tc hMerge="1">
                  <a:txBody>
                    <a:bodyPr/>
                    <a:lstStyle/>
                    <a:p>
                      <a:endParaRPr lang="en-US"/>
                    </a:p>
                  </a:txBody>
                  <a:tcPr/>
                </a:tc>
                <a:tc rowSpan="2">
                  <a:txBody>
                    <a:bodyPr/>
                    <a:lstStyle/>
                    <a:p>
                      <a:r>
                        <a:rPr lang="en-US" sz="1600" b="0" dirty="0" smtClean="0">
                          <a:solidFill>
                            <a:schemeClr val="bg1"/>
                          </a:solidFill>
                          <a:latin typeface="+mj-lt"/>
                        </a:rPr>
                        <a:t>Deliverable</a:t>
                      </a:r>
                    </a:p>
                  </a:txBody>
                  <a:tcPr marL="91416" marR="91416" marT="45708" marB="45708" anchor="b">
                    <a:lnL w="12700" cap="flat" cmpd="sng" algn="ctr">
                      <a:solidFill>
                        <a:schemeClr val="bg1"/>
                      </a:solidFill>
                      <a:prstDash val="solid"/>
                      <a:round/>
                      <a:headEnd type="none" w="med" len="med"/>
                      <a:tailEnd type="none" w="med" len="med"/>
                    </a:lnL>
                    <a:lnR w="12700" cap="flat" cmpd="sng" algn="ctr">
                      <a:solidFill>
                        <a:srgbClr val="EB3C00"/>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solidFill>
                      <a:srgbClr val="EB3C00"/>
                    </a:solidFill>
                  </a:tcPr>
                </a:tc>
                <a:extLst>
                  <a:ext uri="{0D108BD9-81ED-4DB2-BD59-A6C34878D82A}">
                    <a16:rowId xmlns="" xmlns:a16="http://schemas.microsoft.com/office/drawing/2014/main" val="10000"/>
                  </a:ext>
                </a:extLst>
              </a:tr>
              <a:tr h="185372">
                <a:tc vMerge="1">
                  <a:txBody>
                    <a:bodyPr/>
                    <a:lstStyle/>
                    <a:p>
                      <a:endParaRPr lang="en-US"/>
                    </a:p>
                  </a:txBody>
                  <a:tcPr/>
                </a:tc>
                <a:tc>
                  <a:txBody>
                    <a:bodyPr/>
                    <a:lstStyle/>
                    <a:p>
                      <a:r>
                        <a:rPr lang="en-US" sz="1600" b="0" dirty="0" smtClean="0">
                          <a:solidFill>
                            <a:schemeClr val="bg1"/>
                          </a:solidFill>
                          <a:latin typeface="+mj-lt"/>
                        </a:rPr>
                        <a:t>Contoso</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solidFill>
                      <a:srgbClr val="EB3C00"/>
                    </a:solidFill>
                  </a:tcPr>
                </a:tc>
                <a:tc>
                  <a:txBody>
                    <a:bodyPr/>
                    <a:lstStyle/>
                    <a:p>
                      <a:r>
                        <a:rPr lang="en-US" sz="1600" b="0" dirty="0" err="1" smtClean="0">
                          <a:solidFill>
                            <a:schemeClr val="bg1"/>
                          </a:solidFill>
                          <a:latin typeface="+mj-lt"/>
                        </a:rPr>
                        <a:t>Litware</a:t>
                      </a:r>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solidFill>
                      <a:srgbClr val="EB3C00"/>
                    </a:solidFill>
                  </a:tcPr>
                </a:tc>
                <a:tc vMerge="1">
                  <a:txBody>
                    <a:bodyPr/>
                    <a:lstStyle/>
                    <a:p>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 xmlns:a16="http://schemas.microsoft.com/office/drawing/2014/main" val="10001"/>
                  </a:ext>
                </a:extLst>
              </a:tr>
              <a:tr h="1264591">
                <a:tc>
                  <a:txBody>
                    <a:bodyPr/>
                    <a:lstStyle/>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Application solution design details</a:t>
                      </a:r>
                    </a:p>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Deployment Guide</a:t>
                      </a:r>
                    </a:p>
                    <a:p>
                      <a:pPr marL="171450" indent="-171450">
                        <a:spcAft>
                          <a:spcPts val="300"/>
                        </a:spcAft>
                        <a:buFont typeface="Arial" panose="020B0604020202020204" pitchFamily="34" charset="0"/>
                        <a:buChar char="•"/>
                      </a:pPr>
                      <a:endParaRPr lang="en-US" sz="1100" b="0" dirty="0" smtClean="0">
                        <a:solidFill>
                          <a:schemeClr val="tx2"/>
                        </a:solidFill>
                      </a:endParaRPr>
                    </a:p>
                  </a:txBody>
                  <a:tcPr marL="91416" marR="91416" marT="45708" marB="45708">
                    <a:lnL w="12700" cap="flat" cmpd="sng" algn="ctr">
                      <a:solidFill>
                        <a:srgbClr val="EB3C00"/>
                      </a:solidFill>
                      <a:prstDash val="solid"/>
                      <a:round/>
                      <a:headEnd type="none" w="med" len="med"/>
                      <a:tailEnd type="none" w="med" len="med"/>
                    </a:lnL>
                    <a:lnR w="12700" cap="flat" cmpd="sng" algn="ctr">
                      <a:solidFill>
                        <a:srgbClr val="EB3C00"/>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Project</a:t>
                      </a:r>
                      <a:r>
                        <a:rPr lang="en-US" sz="1200" baseline="0" dirty="0" smtClean="0">
                          <a:solidFill>
                            <a:srgbClr val="797A7D">
                              <a:lumMod val="50000"/>
                            </a:srgbClr>
                          </a:solidFill>
                          <a:ea typeface="Segoe UI" pitchFamily="34" charset="0"/>
                          <a:cs typeface="Segoe UI" pitchFamily="34" charset="0"/>
                        </a:rPr>
                        <a:t> Management </a:t>
                      </a:r>
                    </a:p>
                    <a:p>
                      <a:pPr marL="171399" indent="-171399" defTabSz="913650" fontAlgn="base">
                        <a:buFont typeface="Arial" panose="020B0604020202020204" pitchFamily="34" charset="0"/>
                        <a:buChar char="•"/>
                      </a:pPr>
                      <a:r>
                        <a:rPr lang="en-US" sz="1200" baseline="0" dirty="0" smtClean="0">
                          <a:solidFill>
                            <a:srgbClr val="797A7D">
                              <a:lumMod val="50000"/>
                            </a:srgbClr>
                          </a:solidFill>
                          <a:ea typeface="Segoe UI" pitchFamily="34" charset="0"/>
                          <a:cs typeface="Segoe UI" pitchFamily="34" charset="0"/>
                        </a:rPr>
                        <a:t>Customer Developer Resource</a:t>
                      </a:r>
                    </a:p>
                  </a:txBody>
                  <a:tcPr marL="91416" marR="91416" marT="45708" marB="45708">
                    <a:lnL w="12700" cap="flat" cmpd="sng" algn="ctr">
                      <a:solidFill>
                        <a:srgbClr val="EB3C00"/>
                      </a:solidFill>
                      <a:prstDash val="solid"/>
                      <a:round/>
                      <a:headEnd type="none" w="med" len="med"/>
                      <a:tailEnd type="none" w="med" len="med"/>
                    </a:lnL>
                    <a:lnR w="12700" cap="flat" cmpd="sng" algn="ctr">
                      <a:solidFill>
                        <a:srgbClr val="EB3C00"/>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Consultation with </a:t>
                      </a:r>
                      <a:r>
                        <a:rPr lang="en-US" sz="1200" dirty="0" err="1" smtClean="0">
                          <a:solidFill>
                            <a:srgbClr val="797A7D">
                              <a:lumMod val="50000"/>
                            </a:srgbClr>
                          </a:solidFill>
                          <a:ea typeface="Segoe UI" pitchFamily="34" charset="0"/>
                          <a:cs typeface="Segoe UI" pitchFamily="34" charset="0"/>
                        </a:rPr>
                        <a:t>Litware</a:t>
                      </a:r>
                      <a:r>
                        <a:rPr lang="en-US" sz="1200" dirty="0" smtClean="0">
                          <a:solidFill>
                            <a:srgbClr val="797A7D">
                              <a:lumMod val="50000"/>
                            </a:srgbClr>
                          </a:solidFill>
                          <a:ea typeface="Segoe UI" pitchFamily="34" charset="0"/>
                          <a:cs typeface="Segoe UI" pitchFamily="34" charset="0"/>
                        </a:rPr>
                        <a:t> SMEs</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Deployment</a:t>
                      </a:r>
                      <a:r>
                        <a:rPr lang="en-US" sz="1200" baseline="0" dirty="0" smtClean="0">
                          <a:solidFill>
                            <a:srgbClr val="797A7D">
                              <a:lumMod val="50000"/>
                            </a:srgbClr>
                          </a:solidFill>
                          <a:ea typeface="Segoe UI" pitchFamily="34" charset="0"/>
                          <a:cs typeface="Segoe UI" pitchFamily="34" charset="0"/>
                        </a:rPr>
                        <a:t> </a:t>
                      </a:r>
                      <a:r>
                        <a:rPr lang="en-US" sz="1200" baseline="0" smtClean="0">
                          <a:solidFill>
                            <a:srgbClr val="797A7D">
                              <a:lumMod val="50000"/>
                            </a:srgbClr>
                          </a:solidFill>
                          <a:ea typeface="Segoe UI" pitchFamily="34" charset="0"/>
                          <a:cs typeface="Segoe UI" pitchFamily="34" charset="0"/>
                        </a:rPr>
                        <a:t>by Litware</a:t>
                      </a:r>
                      <a:r>
                        <a:rPr lang="en-US" sz="1200" baseline="0" dirty="0" smtClean="0">
                          <a:solidFill>
                            <a:srgbClr val="797A7D">
                              <a:lumMod val="50000"/>
                            </a:srgbClr>
                          </a:solidFill>
                          <a:ea typeface="Segoe UI" pitchFamily="34" charset="0"/>
                          <a:cs typeface="Segoe UI" pitchFamily="34" charset="0"/>
                        </a:rPr>
                        <a:t> resource + SME consultation</a:t>
                      </a:r>
                    </a:p>
                    <a:p>
                      <a:pPr marL="171399" indent="-171399" defTabSz="913650" fontAlgn="base">
                        <a:spcBef>
                          <a:spcPct val="0"/>
                        </a:spcBef>
                        <a:spcAft>
                          <a:spcPct val="0"/>
                        </a:spcAft>
                        <a:buFont typeface="Arial" panose="020B0604020202020204" pitchFamily="34" charset="0"/>
                        <a:buChar char="•"/>
                      </a:pPr>
                      <a:r>
                        <a:rPr lang="en-US" sz="1200" baseline="0" dirty="0" smtClean="0">
                          <a:solidFill>
                            <a:srgbClr val="797A7D">
                              <a:lumMod val="50000"/>
                            </a:srgbClr>
                          </a:solidFill>
                          <a:ea typeface="Segoe UI" pitchFamily="34" charset="0"/>
                          <a:cs typeface="Segoe UI" pitchFamily="34" charset="0"/>
                        </a:rPr>
                        <a:t>SPO-D operational support</a:t>
                      </a:r>
                    </a:p>
                    <a:p>
                      <a:pPr marL="171399" indent="-171399" defTabSz="913650" fontAlgn="base">
                        <a:spcBef>
                          <a:spcPct val="0"/>
                        </a:spcBef>
                        <a:spcAft>
                          <a:spcPct val="0"/>
                        </a:spcAft>
                        <a:buFont typeface="Arial" panose="020B0604020202020204" pitchFamily="34" charset="0"/>
                        <a:buChar char="•"/>
                      </a:pPr>
                      <a:r>
                        <a:rPr lang="en-US" sz="1200" baseline="0" dirty="0" smtClean="0">
                          <a:solidFill>
                            <a:srgbClr val="797A7D">
                              <a:lumMod val="50000"/>
                            </a:srgbClr>
                          </a:solidFill>
                          <a:ea typeface="Segoe UI" pitchFamily="34" charset="0"/>
                          <a:cs typeface="Segoe UI" pitchFamily="34" charset="0"/>
                        </a:rPr>
                        <a:t>Troubleshooting and support</a:t>
                      </a:r>
                      <a:endParaRPr lang="en-US" sz="1100" b="0" kern="1200" dirty="0" smtClean="0">
                        <a:solidFill>
                          <a:schemeClr val="tx2"/>
                        </a:solidFill>
                        <a:latin typeface="+mn-lt"/>
                        <a:ea typeface="+mn-ea"/>
                        <a:cs typeface="+mn-cs"/>
                      </a:endParaRPr>
                    </a:p>
                  </a:txBody>
                  <a:tcPr marL="91416" marR="91416" marT="45708" marB="45708">
                    <a:lnL w="12700" cap="flat" cmpd="sng" algn="ctr">
                      <a:solidFill>
                        <a:srgbClr val="EB3C00"/>
                      </a:solidFill>
                      <a:prstDash val="solid"/>
                      <a:round/>
                      <a:headEnd type="none" w="med" len="med"/>
                      <a:tailEnd type="none" w="med" len="med"/>
                    </a:lnL>
                    <a:lnR w="12700" cap="flat" cmpd="sng" algn="ctr">
                      <a:solidFill>
                        <a:srgbClr val="EB3C00"/>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Replace FTC by APP applications</a:t>
                      </a:r>
                    </a:p>
                    <a:p>
                      <a:pPr marL="171399" indent="-171399" defTabSz="913650" fontAlgn="base">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Project signoff</a:t>
                      </a:r>
                    </a:p>
                    <a:p>
                      <a:pPr marL="171450" marR="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1100" kern="1200" dirty="0" smtClean="0">
                        <a:solidFill>
                          <a:srgbClr val="797A7D">
                            <a:lumMod val="50000"/>
                          </a:srgbClr>
                        </a:solidFill>
                        <a:latin typeface="+mn-lt"/>
                        <a:ea typeface="Segoe UI" pitchFamily="34" charset="0"/>
                        <a:cs typeface="Segoe UI" pitchFamily="34" charset="0"/>
                      </a:endParaRPr>
                    </a:p>
                  </a:txBody>
                  <a:tcPr marL="91416" marR="91416" marT="45708" marB="45708">
                    <a:lnL w="12700" cap="flat" cmpd="sng" algn="ctr">
                      <a:solidFill>
                        <a:srgbClr val="EB3C00"/>
                      </a:solidFill>
                      <a:prstDash val="solid"/>
                      <a:round/>
                      <a:headEnd type="none" w="med" len="med"/>
                      <a:tailEnd type="none" w="med" len="med"/>
                    </a:lnL>
                    <a:lnR w="12700" cap="flat" cmpd="sng" algn="ctr">
                      <a:solidFill>
                        <a:srgbClr val="EB3C00"/>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bl>
          </a:graphicData>
        </a:graphic>
      </p:graphicFrame>
      <p:grpSp>
        <p:nvGrpSpPr>
          <p:cNvPr id="20" name="Group 19"/>
          <p:cNvGrpSpPr/>
          <p:nvPr/>
        </p:nvGrpSpPr>
        <p:grpSpPr>
          <a:xfrm>
            <a:off x="1182126" y="3917602"/>
            <a:ext cx="9438237" cy="2433945"/>
            <a:chOff x="1468494" y="3645484"/>
            <a:chExt cx="9440696" cy="2434579"/>
          </a:xfrm>
        </p:grpSpPr>
        <p:sp>
          <p:nvSpPr>
            <p:cNvPr id="16" name="Right Arrow 15"/>
            <p:cNvSpPr/>
            <p:nvPr/>
          </p:nvSpPr>
          <p:spPr>
            <a:xfrm>
              <a:off x="1546756" y="4275117"/>
              <a:ext cx="9362434" cy="700352"/>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8" name="Rectangle 7"/>
            <p:cNvSpPr/>
            <p:nvPr/>
          </p:nvSpPr>
          <p:spPr>
            <a:xfrm>
              <a:off x="1693628"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Kickoff</a:t>
              </a:r>
              <a:endParaRPr lang="en-US" sz="1500" dirty="0">
                <a:solidFill>
                  <a:prstClr val="white"/>
                </a:solidFill>
                <a:latin typeface="Segoe UI Light"/>
              </a:endParaRPr>
            </a:p>
          </p:txBody>
        </p:sp>
        <p:sp>
          <p:nvSpPr>
            <p:cNvPr id="21" name="Rectangle 20"/>
            <p:cNvSpPr/>
            <p:nvPr/>
          </p:nvSpPr>
          <p:spPr>
            <a:xfrm>
              <a:off x="2964204"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Initial acceptance deployment</a:t>
              </a:r>
              <a:endParaRPr lang="en-US" sz="1500" dirty="0">
                <a:solidFill>
                  <a:prstClr val="white"/>
                </a:solidFill>
                <a:latin typeface="Segoe UI Light"/>
              </a:endParaRPr>
            </a:p>
          </p:txBody>
        </p:sp>
        <p:sp>
          <p:nvSpPr>
            <p:cNvPr id="22" name="Rectangle 21"/>
            <p:cNvSpPr/>
            <p:nvPr/>
          </p:nvSpPr>
          <p:spPr>
            <a:xfrm>
              <a:off x="4234780"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Customer acceptance testing  sign-off</a:t>
              </a:r>
              <a:endParaRPr lang="en-US" sz="1500" dirty="0">
                <a:solidFill>
                  <a:prstClr val="white"/>
                </a:solidFill>
                <a:latin typeface="Segoe UI Light"/>
              </a:endParaRPr>
            </a:p>
          </p:txBody>
        </p:sp>
        <p:sp>
          <p:nvSpPr>
            <p:cNvPr id="23" name="Rectangle 22"/>
            <p:cNvSpPr/>
            <p:nvPr/>
          </p:nvSpPr>
          <p:spPr>
            <a:xfrm>
              <a:off x="5505356"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Production deployment</a:t>
              </a:r>
              <a:endParaRPr lang="en-US" sz="1500" dirty="0">
                <a:solidFill>
                  <a:prstClr val="white"/>
                </a:solidFill>
                <a:latin typeface="Segoe UI Light"/>
              </a:endParaRPr>
            </a:p>
          </p:txBody>
        </p:sp>
        <p:sp>
          <p:nvSpPr>
            <p:cNvPr id="24" name="Rectangle 23"/>
            <p:cNvSpPr/>
            <p:nvPr/>
          </p:nvSpPr>
          <p:spPr>
            <a:xfrm>
              <a:off x="6775932"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Final verification</a:t>
              </a:r>
              <a:endParaRPr lang="en-US" sz="1500" dirty="0">
                <a:solidFill>
                  <a:prstClr val="white"/>
                </a:solidFill>
                <a:latin typeface="Segoe UI Light"/>
              </a:endParaRPr>
            </a:p>
          </p:txBody>
        </p:sp>
        <p:sp>
          <p:nvSpPr>
            <p:cNvPr id="25" name="Rectangle 24"/>
            <p:cNvSpPr/>
            <p:nvPr/>
          </p:nvSpPr>
          <p:spPr>
            <a:xfrm>
              <a:off x="8046508"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FTC  retraction</a:t>
              </a:r>
              <a:endParaRPr lang="en-US" sz="1500" dirty="0">
                <a:solidFill>
                  <a:prstClr val="white"/>
                </a:solidFill>
                <a:latin typeface="Segoe UI Light"/>
              </a:endParaRPr>
            </a:p>
          </p:txBody>
        </p:sp>
        <p:sp>
          <p:nvSpPr>
            <p:cNvPr id="26" name="Rectangle 25"/>
            <p:cNvSpPr/>
            <p:nvPr/>
          </p:nvSpPr>
          <p:spPr>
            <a:xfrm>
              <a:off x="9317082"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a:solidFill>
                    <a:prstClr val="white"/>
                  </a:solidFill>
                  <a:latin typeface="Segoe UI Light"/>
                </a:rPr>
                <a:t>Next Steps</a:t>
              </a:r>
            </a:p>
          </p:txBody>
        </p:sp>
        <p:sp>
          <p:nvSpPr>
            <p:cNvPr id="10" name="TextBox 9"/>
            <p:cNvSpPr txBox="1"/>
            <p:nvPr/>
          </p:nvSpPr>
          <p:spPr>
            <a:xfrm>
              <a:off x="1602171" y="3645484"/>
              <a:ext cx="2130950" cy="338554"/>
            </a:xfrm>
            <a:prstGeom prst="rect">
              <a:avLst/>
            </a:prstGeom>
            <a:noFill/>
          </p:spPr>
          <p:txBody>
            <a:bodyPr wrap="square" rtlCol="0">
              <a:spAutoFit/>
            </a:bodyPr>
            <a:lstStyle/>
            <a:p>
              <a:pPr defTabSz="914126"/>
              <a:r>
                <a:rPr lang="en-US" sz="1600" dirty="0" smtClean="0">
                  <a:solidFill>
                    <a:srgbClr val="EB3C00"/>
                  </a:solidFill>
                  <a:latin typeface="Segoe UI Light"/>
                </a:rPr>
                <a:t>Module </a:t>
              </a:r>
              <a:r>
                <a:rPr lang="en-US" sz="1600" dirty="0">
                  <a:solidFill>
                    <a:srgbClr val="EB3C00"/>
                  </a:solidFill>
                  <a:latin typeface="Segoe UI Light"/>
                </a:rPr>
                <a:t>Overview</a:t>
              </a:r>
            </a:p>
          </p:txBody>
        </p:sp>
        <p:sp>
          <p:nvSpPr>
            <p:cNvPr id="32" name="Left Bracket 31"/>
            <p:cNvSpPr/>
            <p:nvPr/>
          </p:nvSpPr>
          <p:spPr>
            <a:xfrm rot="16200000">
              <a:off x="3429000" y="3516272"/>
              <a:ext cx="259128" cy="3729870"/>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PPE testing</a:t>
              </a:r>
              <a:endParaRPr lang="en-US" sz="1100" dirty="0">
                <a:solidFill>
                  <a:srgbClr val="737373"/>
                </a:solidFill>
                <a:latin typeface="Segoe UI Light"/>
              </a:endParaRPr>
            </a:p>
          </p:txBody>
        </p:sp>
        <p:sp>
          <p:nvSpPr>
            <p:cNvPr id="33" name="Left Bracket 32"/>
            <p:cNvSpPr/>
            <p:nvPr/>
          </p:nvSpPr>
          <p:spPr>
            <a:xfrm rot="16200000">
              <a:off x="6615842" y="4151878"/>
              <a:ext cx="249048" cy="2448577"/>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Production Deployment</a:t>
              </a:r>
              <a:endParaRPr lang="en-US" sz="1100" dirty="0">
                <a:solidFill>
                  <a:srgbClr val="737373"/>
                </a:solidFill>
                <a:latin typeface="Segoe UI Light"/>
              </a:endParaRPr>
            </a:p>
          </p:txBody>
        </p:sp>
        <p:sp>
          <p:nvSpPr>
            <p:cNvPr id="39" name="Left Bracket 38"/>
            <p:cNvSpPr/>
            <p:nvPr/>
          </p:nvSpPr>
          <p:spPr>
            <a:xfrm rot="16200000">
              <a:off x="5955894" y="1427301"/>
              <a:ext cx="287644" cy="8812169"/>
            </a:xfrm>
            <a:prstGeom prst="leftBracket">
              <a:avLst>
                <a:gd name="adj" fmla="val 85377"/>
              </a:avLst>
            </a:prstGeom>
            <a:ln>
              <a:solidFill>
                <a:srgbClr val="EB3C00"/>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a:solidFill>
                    <a:srgbClr val="737373"/>
                  </a:solidFill>
                  <a:latin typeface="Segoe UI Light"/>
                </a:rPr>
                <a:t>Everybody</a:t>
              </a:r>
            </a:p>
          </p:txBody>
        </p:sp>
        <p:sp>
          <p:nvSpPr>
            <p:cNvPr id="18" name="TextBox 17"/>
            <p:cNvSpPr txBox="1"/>
            <p:nvPr/>
          </p:nvSpPr>
          <p:spPr>
            <a:xfrm>
              <a:off x="1468494" y="5055431"/>
              <a:ext cx="153928" cy="415598"/>
            </a:xfrm>
            <a:prstGeom prst="rect">
              <a:avLst/>
            </a:prstGeom>
            <a:noFill/>
          </p:spPr>
          <p:txBody>
            <a:bodyPr vert="vert270" wrap="square" lIns="0" tIns="0" rIns="0" bIns="0" rtlCol="0">
              <a:spAutoFit/>
            </a:bodyPr>
            <a:lstStyle/>
            <a:p>
              <a:pPr defTabSz="914126"/>
              <a:r>
                <a:rPr lang="en-US" sz="1000" dirty="0">
                  <a:solidFill>
                    <a:srgbClr val="737373"/>
                  </a:solidFill>
                </a:rPr>
                <a:t>Stage</a:t>
              </a:r>
            </a:p>
          </p:txBody>
        </p:sp>
        <p:sp>
          <p:nvSpPr>
            <p:cNvPr id="47" name="TextBox 46"/>
            <p:cNvSpPr txBox="1"/>
            <p:nvPr/>
          </p:nvSpPr>
          <p:spPr>
            <a:xfrm>
              <a:off x="1468494" y="5471029"/>
              <a:ext cx="153928" cy="609034"/>
            </a:xfrm>
            <a:prstGeom prst="rect">
              <a:avLst/>
            </a:prstGeom>
            <a:noFill/>
          </p:spPr>
          <p:txBody>
            <a:bodyPr vert="vert270" wrap="square" lIns="0" tIns="0" rIns="0" bIns="0" rtlCol="0">
              <a:spAutoFit/>
            </a:bodyPr>
            <a:lstStyle/>
            <a:p>
              <a:pPr defTabSz="914126"/>
              <a:r>
                <a:rPr lang="en-US" sz="1000" dirty="0">
                  <a:solidFill>
                    <a:srgbClr val="EB3C00"/>
                  </a:solidFill>
                </a:rPr>
                <a:t>Audience</a:t>
              </a:r>
            </a:p>
          </p:txBody>
        </p:sp>
        <p:sp>
          <p:nvSpPr>
            <p:cNvPr id="28" name="Rectangle 27"/>
            <p:cNvSpPr/>
            <p:nvPr/>
          </p:nvSpPr>
          <p:spPr>
            <a:xfrm>
              <a:off x="1704347"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Kickoff</a:t>
              </a:r>
              <a:endParaRPr lang="en-US" sz="1500" dirty="0">
                <a:solidFill>
                  <a:prstClr val="white"/>
                </a:solidFill>
                <a:latin typeface="Segoe UI Light"/>
              </a:endParaRPr>
            </a:p>
          </p:txBody>
        </p:sp>
        <p:sp>
          <p:nvSpPr>
            <p:cNvPr id="30" name="Rectangle 29"/>
            <p:cNvSpPr/>
            <p:nvPr/>
          </p:nvSpPr>
          <p:spPr>
            <a:xfrm>
              <a:off x="2974923"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Initial acceptance deployment</a:t>
              </a:r>
              <a:endParaRPr lang="en-US" sz="1500" dirty="0">
                <a:solidFill>
                  <a:prstClr val="white"/>
                </a:solidFill>
                <a:latin typeface="Segoe UI Light"/>
              </a:endParaRPr>
            </a:p>
          </p:txBody>
        </p:sp>
        <p:sp>
          <p:nvSpPr>
            <p:cNvPr id="31" name="Rectangle 30"/>
            <p:cNvSpPr/>
            <p:nvPr/>
          </p:nvSpPr>
          <p:spPr>
            <a:xfrm>
              <a:off x="4245499"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Customer acceptance testing  sign-off</a:t>
              </a:r>
              <a:endParaRPr lang="en-US" sz="1500" dirty="0">
                <a:solidFill>
                  <a:prstClr val="white"/>
                </a:solidFill>
                <a:latin typeface="Segoe UI Light"/>
              </a:endParaRPr>
            </a:p>
          </p:txBody>
        </p:sp>
        <p:sp>
          <p:nvSpPr>
            <p:cNvPr id="35" name="Rectangle 34"/>
            <p:cNvSpPr/>
            <p:nvPr/>
          </p:nvSpPr>
          <p:spPr>
            <a:xfrm>
              <a:off x="5516076"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Production deployment</a:t>
              </a:r>
              <a:endParaRPr lang="en-US" sz="1500" dirty="0">
                <a:solidFill>
                  <a:prstClr val="white"/>
                </a:solidFill>
                <a:latin typeface="Segoe UI Light"/>
              </a:endParaRPr>
            </a:p>
          </p:txBody>
        </p:sp>
        <p:sp>
          <p:nvSpPr>
            <p:cNvPr id="36" name="Rectangle 35"/>
            <p:cNvSpPr/>
            <p:nvPr/>
          </p:nvSpPr>
          <p:spPr>
            <a:xfrm>
              <a:off x="6786652"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Final verification</a:t>
              </a:r>
              <a:endParaRPr lang="en-US" sz="1500" dirty="0">
                <a:solidFill>
                  <a:prstClr val="white"/>
                </a:solidFill>
                <a:latin typeface="Segoe UI Light"/>
              </a:endParaRPr>
            </a:p>
          </p:txBody>
        </p:sp>
        <p:sp>
          <p:nvSpPr>
            <p:cNvPr id="37" name="Rectangle 36"/>
            <p:cNvSpPr/>
            <p:nvPr/>
          </p:nvSpPr>
          <p:spPr>
            <a:xfrm>
              <a:off x="8046507"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FTC  retraction</a:t>
              </a:r>
              <a:endParaRPr lang="en-US" sz="1400" dirty="0">
                <a:solidFill>
                  <a:prstClr val="white"/>
                </a:solidFill>
                <a:latin typeface="Segoe UI Light"/>
              </a:endParaRPr>
            </a:p>
          </p:txBody>
        </p:sp>
        <p:sp>
          <p:nvSpPr>
            <p:cNvPr id="38" name="Rectangle 37"/>
            <p:cNvSpPr/>
            <p:nvPr/>
          </p:nvSpPr>
          <p:spPr>
            <a:xfrm>
              <a:off x="9317081"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a:solidFill>
                    <a:prstClr val="white"/>
                  </a:solidFill>
                  <a:latin typeface="Segoe UI Light"/>
                </a:rPr>
                <a:t>Next Steps</a:t>
              </a:r>
            </a:p>
          </p:txBody>
        </p:sp>
        <p:sp>
          <p:nvSpPr>
            <p:cNvPr id="40" name="Rectangle 39"/>
            <p:cNvSpPr/>
            <p:nvPr/>
          </p:nvSpPr>
          <p:spPr>
            <a:xfrm>
              <a:off x="1704346"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Kickoff</a:t>
              </a:r>
              <a:endParaRPr lang="en-US" sz="1400" dirty="0">
                <a:solidFill>
                  <a:prstClr val="white"/>
                </a:solidFill>
                <a:latin typeface="Segoe UI Light"/>
              </a:endParaRPr>
            </a:p>
          </p:txBody>
        </p:sp>
        <p:sp>
          <p:nvSpPr>
            <p:cNvPr id="41" name="Rectangle 40"/>
            <p:cNvSpPr/>
            <p:nvPr/>
          </p:nvSpPr>
          <p:spPr>
            <a:xfrm>
              <a:off x="2974922"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Initial acceptance deployment</a:t>
              </a:r>
              <a:endParaRPr lang="en-US" sz="1400" dirty="0">
                <a:solidFill>
                  <a:prstClr val="white"/>
                </a:solidFill>
                <a:latin typeface="Segoe UI Light"/>
              </a:endParaRPr>
            </a:p>
          </p:txBody>
        </p:sp>
        <p:sp>
          <p:nvSpPr>
            <p:cNvPr id="42" name="Rectangle 41"/>
            <p:cNvSpPr/>
            <p:nvPr/>
          </p:nvSpPr>
          <p:spPr>
            <a:xfrm>
              <a:off x="4245498"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Customer acceptance testing  sign-off</a:t>
              </a:r>
              <a:endParaRPr lang="en-US" sz="1400" dirty="0">
                <a:solidFill>
                  <a:prstClr val="white"/>
                </a:solidFill>
                <a:latin typeface="Segoe UI Light"/>
              </a:endParaRPr>
            </a:p>
          </p:txBody>
        </p:sp>
        <p:sp>
          <p:nvSpPr>
            <p:cNvPr id="43" name="Rectangle 42"/>
            <p:cNvSpPr/>
            <p:nvPr/>
          </p:nvSpPr>
          <p:spPr>
            <a:xfrm>
              <a:off x="5516075"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Production deployment</a:t>
              </a:r>
              <a:endParaRPr lang="en-US" sz="1400" dirty="0">
                <a:solidFill>
                  <a:prstClr val="white"/>
                </a:solidFill>
                <a:latin typeface="Segoe UI Light"/>
              </a:endParaRPr>
            </a:p>
          </p:txBody>
        </p:sp>
        <p:sp>
          <p:nvSpPr>
            <p:cNvPr id="44" name="Rectangle 43"/>
            <p:cNvSpPr/>
            <p:nvPr/>
          </p:nvSpPr>
          <p:spPr>
            <a:xfrm>
              <a:off x="6786651"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Final verification</a:t>
              </a:r>
              <a:endParaRPr lang="en-US" sz="1400" dirty="0">
                <a:solidFill>
                  <a:prstClr val="white"/>
                </a:solidFill>
                <a:latin typeface="Segoe UI Light"/>
              </a:endParaRPr>
            </a:p>
          </p:txBody>
        </p:sp>
      </p:grpSp>
      <p:sp>
        <p:nvSpPr>
          <p:cNvPr id="29" name="Rectangle 28"/>
          <p:cNvSpPr/>
          <p:nvPr/>
        </p:nvSpPr>
        <p:spPr>
          <a:xfrm>
            <a:off x="11004513" y="142132"/>
            <a:ext cx="1035379" cy="9149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rgbClr val="FFFFFF"/>
                </a:solidFill>
              </a:rPr>
              <a:t>Develop &amp; Deploy</a:t>
            </a:r>
            <a:endParaRPr lang="en-US" sz="1600" dirty="0">
              <a:solidFill>
                <a:srgbClr val="FFFFFF"/>
              </a:solidFill>
            </a:endParaRPr>
          </a:p>
        </p:txBody>
      </p:sp>
      <p:sp>
        <p:nvSpPr>
          <p:cNvPr id="27" name="Left Bracket 26"/>
          <p:cNvSpPr/>
          <p:nvPr/>
        </p:nvSpPr>
        <p:spPr>
          <a:xfrm rot="16200000">
            <a:off x="8863261" y="4418507"/>
            <a:ext cx="248983" cy="2458652"/>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Post deployment activities</a:t>
            </a:r>
            <a:endParaRPr lang="en-US" sz="1100" dirty="0">
              <a:solidFill>
                <a:srgbClr val="737373"/>
              </a:solidFill>
              <a:latin typeface="Segoe UI Light"/>
            </a:endParaRPr>
          </a:p>
        </p:txBody>
      </p:sp>
    </p:spTree>
    <p:extLst>
      <p:ext uri="{BB962C8B-B14F-4D97-AF65-F5344CB8AC3E}">
        <p14:creationId xmlns:p14="http://schemas.microsoft.com/office/powerpoint/2010/main" val="338671754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 name="Straight Connector 93"/>
          <p:cNvCxnSpPr/>
          <p:nvPr/>
        </p:nvCxnSpPr>
        <p:spPr>
          <a:xfrm>
            <a:off x="2891849" y="3763764"/>
            <a:ext cx="6314187" cy="28549"/>
          </a:xfrm>
          <a:prstGeom prst="line">
            <a:avLst/>
          </a:prstGeom>
          <a:ln w="152400">
            <a:solidFill>
              <a:schemeClr val="accent2">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2714968" y="1892628"/>
            <a:ext cx="9097076" cy="20684"/>
          </a:xfrm>
          <a:prstGeom prst="line">
            <a:avLst/>
          </a:prstGeom>
          <a:ln w="152400">
            <a:solidFill>
              <a:schemeClr val="accent1">
                <a:alpha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ounded Rectangle 4"/>
          <p:cNvSpPr/>
          <p:nvPr/>
        </p:nvSpPr>
        <p:spPr>
          <a:xfrm>
            <a:off x="4812513" y="3254698"/>
            <a:ext cx="1332575" cy="111754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b" anchorCtr="0">
            <a:noAutofit/>
          </a:bodyPr>
          <a:lstStyle/>
          <a:p>
            <a:pPr defTabSz="914126">
              <a:spcAft>
                <a:spcPts val="600"/>
              </a:spcAft>
            </a:pPr>
            <a:endParaRPr lang="en-US" sz="1200" dirty="0">
              <a:solidFill>
                <a:prstClr val="white"/>
              </a:solidFill>
              <a:latin typeface="Segoe UI Semilight" panose="020B0402040204020203" pitchFamily="34" charset="0"/>
              <a:cs typeface="Segoe UI Semilight" panose="020B0402040204020203" pitchFamily="34" charset="0"/>
            </a:endParaRPr>
          </a:p>
        </p:txBody>
      </p:sp>
      <p:sp>
        <p:nvSpPr>
          <p:cNvPr id="117" name="Oval 116"/>
          <p:cNvSpPr/>
          <p:nvPr/>
        </p:nvSpPr>
        <p:spPr bwMode="auto">
          <a:xfrm>
            <a:off x="1767042" y="1892628"/>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b="1"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118" name="TextBox 117"/>
          <p:cNvSpPr txBox="1"/>
          <p:nvPr/>
        </p:nvSpPr>
        <p:spPr>
          <a:xfrm>
            <a:off x="792439" y="4741621"/>
            <a:ext cx="10323661" cy="1600438"/>
          </a:xfrm>
          <a:prstGeom prst="rect">
            <a:avLst/>
          </a:prstGeom>
          <a:noFill/>
        </p:spPr>
        <p:txBody>
          <a:bodyPr wrap="square" lIns="0" tIns="0" rIns="0" bIns="0" rtlCol="0">
            <a:spAutoFit/>
          </a:bodyPr>
          <a:lstStyle/>
          <a:p>
            <a:pPr>
              <a:spcAft>
                <a:spcPts val="600"/>
              </a:spcAft>
            </a:pPr>
            <a:r>
              <a:rPr lang="en-US" sz="2000" spc="-70" dirty="0" smtClean="0">
                <a:solidFill>
                  <a:srgbClr val="FF0000"/>
                </a:solidFill>
              </a:rPr>
              <a:t>ACTION</a:t>
            </a:r>
          </a:p>
          <a:p>
            <a:pPr marL="342900" indent="-342900">
              <a:buFont typeface="Arial" panose="020B0604020202020204" pitchFamily="34" charset="0"/>
              <a:buChar char="•"/>
            </a:pPr>
            <a:r>
              <a:rPr lang="en-US" sz="1400" spc="-70" dirty="0" smtClean="0">
                <a:solidFill>
                  <a:srgbClr val="000000">
                    <a:lumMod val="50000"/>
                    <a:lumOff val="50000"/>
                  </a:srgbClr>
                </a:solidFill>
              </a:rPr>
              <a:t>Submit your agreement form before </a:t>
            </a:r>
            <a:r>
              <a:rPr lang="en-US" sz="1400" b="1" spc="-70" dirty="0" smtClean="0">
                <a:solidFill>
                  <a:srgbClr val="000000">
                    <a:lumMod val="50000"/>
                    <a:lumOff val="50000"/>
                  </a:srgbClr>
                </a:solidFill>
              </a:rPr>
              <a:t>August 31</a:t>
            </a:r>
            <a:r>
              <a:rPr lang="en-US" sz="1400" b="1" spc="-70" dirty="0" smtClean="0">
                <a:solidFill>
                  <a:srgbClr val="000000">
                    <a:lumMod val="50000"/>
                    <a:lumOff val="50000"/>
                  </a:srgbClr>
                </a:solidFill>
              </a:rPr>
              <a:t>, 2015.</a:t>
            </a:r>
            <a:endParaRPr lang="en-US" sz="1400" b="1" spc="-70" dirty="0">
              <a:solidFill>
                <a:srgbClr val="000000">
                  <a:lumMod val="50000"/>
                  <a:lumOff val="50000"/>
                </a:srgbClr>
              </a:solidFill>
            </a:endParaRPr>
          </a:p>
          <a:p>
            <a:pPr>
              <a:spcBef>
                <a:spcPts val="600"/>
              </a:spcBef>
            </a:pPr>
            <a:endParaRPr lang="en-US" sz="100" spc="-70" dirty="0" smtClean="0">
              <a:solidFill>
                <a:srgbClr val="000000">
                  <a:lumMod val="50000"/>
                  <a:lumOff val="50000"/>
                </a:srgbClr>
              </a:solidFill>
            </a:endParaRPr>
          </a:p>
          <a:p>
            <a:pPr>
              <a:spcBef>
                <a:spcPts val="600"/>
              </a:spcBef>
            </a:pPr>
            <a:r>
              <a:rPr lang="en-US" sz="1600" spc="-70" dirty="0" smtClean="0">
                <a:solidFill>
                  <a:srgbClr val="EB3C00"/>
                </a:solidFill>
              </a:rPr>
              <a:t>Things to note:</a:t>
            </a:r>
          </a:p>
          <a:p>
            <a:pPr marL="342900" indent="-342900">
              <a:spcBef>
                <a:spcPts val="600"/>
              </a:spcBef>
              <a:buFont typeface="Arial" panose="020B0604020202020204" pitchFamily="34" charset="0"/>
              <a:buChar char="•"/>
            </a:pPr>
            <a:r>
              <a:rPr lang="en-US" sz="1400" spc="-70" dirty="0" smtClean="0">
                <a:solidFill>
                  <a:srgbClr val="000000">
                    <a:lumMod val="50000"/>
                    <a:lumOff val="50000"/>
                  </a:srgbClr>
                </a:solidFill>
              </a:rPr>
              <a:t>We will get back to you to confirm Step 1 session(s) delivery date within 2 weeks after the agreement is received.  </a:t>
            </a:r>
          </a:p>
          <a:p>
            <a:pPr marL="342900" indent="-342900">
              <a:spcBef>
                <a:spcPts val="600"/>
              </a:spcBef>
              <a:buFont typeface="Arial" panose="020B0604020202020204" pitchFamily="34" charset="0"/>
              <a:buChar char="•"/>
            </a:pPr>
            <a:r>
              <a:rPr lang="en-US" sz="1400" spc="-70" dirty="0" smtClean="0">
                <a:solidFill>
                  <a:srgbClr val="000000">
                    <a:lumMod val="50000"/>
                    <a:lumOff val="50000"/>
                  </a:srgbClr>
                </a:solidFill>
              </a:rPr>
              <a:t>Specific session(s) length depends on solution complexity.  We will confirm the session schedule upon approval.</a:t>
            </a:r>
          </a:p>
        </p:txBody>
      </p:sp>
      <p:grpSp>
        <p:nvGrpSpPr>
          <p:cNvPr id="21" name="Group 20"/>
          <p:cNvGrpSpPr/>
          <p:nvPr/>
        </p:nvGrpSpPr>
        <p:grpSpPr>
          <a:xfrm>
            <a:off x="802023" y="1081144"/>
            <a:ext cx="11091440" cy="1650111"/>
            <a:chOff x="802023" y="1081144"/>
            <a:chExt cx="11089553" cy="1847150"/>
          </a:xfrm>
        </p:grpSpPr>
        <p:sp>
          <p:nvSpPr>
            <p:cNvPr id="49" name="Rectangle 48"/>
            <p:cNvSpPr/>
            <p:nvPr/>
          </p:nvSpPr>
          <p:spPr bwMode="auto">
            <a:xfrm>
              <a:off x="802408" y="1100421"/>
              <a:ext cx="11089168" cy="1827873"/>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802023" y="1081144"/>
              <a:ext cx="2148616" cy="18471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Step 1: Empower &amp; Plan </a:t>
              </a:r>
            </a:p>
            <a:p>
              <a:pPr defTabSz="914099" fontAlgn="base">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(through </a:t>
              </a:r>
              <a:r>
                <a:rPr lang="en-US" sz="1400" b="1" dirty="0" smtClean="0">
                  <a:gradFill>
                    <a:gsLst>
                      <a:gs pos="0">
                        <a:srgbClr val="FFFFFF"/>
                      </a:gs>
                      <a:gs pos="100000">
                        <a:srgbClr val="FFFFFF"/>
                      </a:gs>
                    </a:gsLst>
                    <a:lin ang="5400000" scaled="0"/>
                  </a:gradFill>
                  <a:ea typeface="Segoe UI" pitchFamily="34" charset="0"/>
                  <a:cs typeface="Segoe UI" pitchFamily="34" charset="0"/>
                </a:rPr>
                <a:t>6/15/2016)</a:t>
              </a:r>
              <a:endParaRPr lang="en-US" sz="1400" b="1" dirty="0" smtClean="0">
                <a:gradFill>
                  <a:gsLst>
                    <a:gs pos="0">
                      <a:srgbClr val="FFFFFF"/>
                    </a:gs>
                    <a:gs pos="100000">
                      <a:srgbClr val="FFFFFF"/>
                    </a:gs>
                  </a:gsLst>
                  <a:lin ang="5400000" scaled="0"/>
                </a:gradFill>
                <a:ea typeface="Segoe UI" pitchFamily="34" charset="0"/>
                <a:cs typeface="Segoe UI" pitchFamily="34" charset="0"/>
              </a:endParaRPr>
            </a:p>
            <a:p>
              <a:pPr defTabSz="914099" fontAlgn="base">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_______________</a:t>
              </a:r>
            </a:p>
            <a:p>
              <a:pPr defTabSz="914099" fontAlgn="base">
                <a:spcBef>
                  <a:spcPts val="60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Preparedness  Assessment    Architecture Session</a:t>
              </a:r>
            </a:p>
          </p:txBody>
        </p:sp>
      </p:grpSp>
      <p:cxnSp>
        <p:nvCxnSpPr>
          <p:cNvPr id="15" name="Straight Arrow Connector 14"/>
          <p:cNvCxnSpPr/>
          <p:nvPr/>
        </p:nvCxnSpPr>
        <p:spPr>
          <a:xfrm flipV="1">
            <a:off x="7942785" y="8280400"/>
            <a:ext cx="0" cy="508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802021" y="2986864"/>
            <a:ext cx="8883768" cy="1607985"/>
            <a:chOff x="893908" y="3378915"/>
            <a:chExt cx="10399419" cy="1831776"/>
          </a:xfrm>
        </p:grpSpPr>
        <p:sp>
          <p:nvSpPr>
            <p:cNvPr id="106" name="Rectangle 105"/>
            <p:cNvSpPr/>
            <p:nvPr/>
          </p:nvSpPr>
          <p:spPr bwMode="auto">
            <a:xfrm>
              <a:off x="893909" y="3378916"/>
              <a:ext cx="10399418" cy="1831775"/>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893908" y="3378915"/>
              <a:ext cx="2515619" cy="18124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b="1" spc="-70" dirty="0">
                  <a:solidFill>
                    <a:srgbClr val="FFFFFF"/>
                  </a:solidFill>
                </a:rPr>
                <a:t>Step 2: Develop &amp; Deploy (Through </a:t>
              </a:r>
              <a:r>
                <a:rPr lang="en-US" sz="1400" b="1" spc="-70" dirty="0" smtClean="0">
                  <a:solidFill>
                    <a:srgbClr val="FFFFFF"/>
                  </a:solidFill>
                </a:rPr>
                <a:t>6/15/2017)</a:t>
              </a:r>
              <a:endParaRPr lang="en-US" sz="1400" b="1" spc="-70" dirty="0" smtClean="0">
                <a:solidFill>
                  <a:srgbClr val="FFFFFF"/>
                </a:solidFill>
              </a:endParaRPr>
            </a:p>
            <a:p>
              <a:r>
                <a:rPr lang="en-US" sz="1400" b="1" spc="-70" dirty="0" smtClean="0">
                  <a:solidFill>
                    <a:srgbClr val="FFFFFF"/>
                  </a:solidFill>
                </a:rPr>
                <a:t>_________________</a:t>
              </a:r>
              <a:endParaRPr lang="en-US" sz="1400" b="1" spc="-70" dirty="0">
                <a:solidFill>
                  <a:srgbClr val="FFFFFF"/>
                </a:solidFill>
              </a:endParaRPr>
            </a:p>
            <a:p>
              <a:pPr>
                <a:spcBef>
                  <a:spcPts val="600"/>
                </a:spcBef>
              </a:pPr>
              <a:r>
                <a:rPr lang="en-US" sz="1400" spc="-70" dirty="0">
                  <a:solidFill>
                    <a:srgbClr val="FFFFFF"/>
                  </a:solidFill>
                </a:rPr>
                <a:t>Development &amp; Testing </a:t>
              </a:r>
              <a:r>
                <a:rPr lang="en-US" sz="1400" spc="-70" dirty="0" smtClean="0">
                  <a:solidFill>
                    <a:srgbClr val="FFFFFF"/>
                  </a:solidFill>
                </a:rPr>
                <a:t> </a:t>
              </a:r>
              <a:r>
                <a:rPr lang="en-US" sz="1400" spc="-70" dirty="0">
                  <a:solidFill>
                    <a:srgbClr val="FFFFFF"/>
                  </a:solidFill>
                </a:rPr>
                <a:t>Deployment</a:t>
              </a:r>
            </a:p>
          </p:txBody>
        </p:sp>
      </p:grpSp>
      <p:grpSp>
        <p:nvGrpSpPr>
          <p:cNvPr id="142" name="Group 141"/>
          <p:cNvGrpSpPr/>
          <p:nvPr/>
        </p:nvGrpSpPr>
        <p:grpSpPr>
          <a:xfrm>
            <a:off x="6448826" y="3157011"/>
            <a:ext cx="1381116" cy="1187082"/>
            <a:chOff x="4075674" y="1487239"/>
            <a:chExt cx="1978470" cy="1187082"/>
          </a:xfrm>
          <a:solidFill>
            <a:schemeClr val="accent2"/>
          </a:solidFill>
        </p:grpSpPr>
        <p:sp>
          <p:nvSpPr>
            <p:cNvPr id="143" name="Rounded Rectangle 142"/>
            <p:cNvSpPr/>
            <p:nvPr/>
          </p:nvSpPr>
          <p:spPr>
            <a:xfrm>
              <a:off x="4075674" y="1487239"/>
              <a:ext cx="1978470" cy="118708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4" name="Rounded Rectangle 4"/>
            <p:cNvSpPr/>
            <p:nvPr/>
          </p:nvSpPr>
          <p:spPr>
            <a:xfrm>
              <a:off x="4145210" y="1556775"/>
              <a:ext cx="1908934" cy="111754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b" anchorCtr="0">
              <a:noAutofit/>
            </a:bodyPr>
            <a:lstStyle/>
            <a:p>
              <a:pPr defTabSz="914126">
                <a:spcAft>
                  <a:spcPts val="600"/>
                </a:spcAft>
              </a:pPr>
              <a:r>
                <a:rPr lang="en-US" sz="1400" dirty="0" smtClean="0">
                  <a:solidFill>
                    <a:prstClr val="white"/>
                  </a:solidFill>
                  <a:cs typeface="Segoe UI" panose="020B0502040204020203" pitchFamily="34" charset="0"/>
                </a:rPr>
                <a:t>Deliver the 2 modules in Step 2</a:t>
              </a:r>
              <a:endParaRPr lang="en-US" sz="1400" dirty="0">
                <a:solidFill>
                  <a:prstClr val="white"/>
                </a:solidFill>
                <a:cs typeface="Segoe UI" panose="020B0502040204020203" pitchFamily="34" charset="0"/>
              </a:endParaRPr>
            </a:p>
          </p:txBody>
        </p:sp>
      </p:grpSp>
      <p:sp>
        <p:nvSpPr>
          <p:cNvPr id="147" name="Oval 146"/>
          <p:cNvSpPr/>
          <p:nvPr/>
        </p:nvSpPr>
        <p:spPr bwMode="auto">
          <a:xfrm>
            <a:off x="7448783" y="3200113"/>
            <a:ext cx="339516" cy="31717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grpSp>
        <p:nvGrpSpPr>
          <p:cNvPr id="13" name="Group 12"/>
          <p:cNvGrpSpPr/>
          <p:nvPr/>
        </p:nvGrpSpPr>
        <p:grpSpPr>
          <a:xfrm>
            <a:off x="3141273" y="1305094"/>
            <a:ext cx="1550224" cy="1187082"/>
            <a:chOff x="3141273" y="1449045"/>
            <a:chExt cx="1387270" cy="1187082"/>
          </a:xfrm>
        </p:grpSpPr>
        <p:sp>
          <p:nvSpPr>
            <p:cNvPr id="77" name="Rounded Rectangle 76"/>
            <p:cNvSpPr/>
            <p:nvPr/>
          </p:nvSpPr>
          <p:spPr>
            <a:xfrm>
              <a:off x="3141273" y="1449045"/>
              <a:ext cx="1381116" cy="1187082"/>
            </a:xfrm>
            <a:prstGeom prst="roundRect">
              <a:avLst>
                <a:gd name="adj" fmla="val 10000"/>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sz="1400" dirty="0" smtClean="0">
                  <a:solidFill>
                    <a:srgbClr val="FFFFFF"/>
                  </a:solidFill>
                </a:rPr>
                <a:t>Complete the paper work for the engagement Step 1</a:t>
              </a:r>
              <a:endParaRPr lang="en-US" sz="1400" dirty="0">
                <a:solidFill>
                  <a:srgbClr val="FFFFFF"/>
                </a:solidFill>
              </a:endParaRPr>
            </a:p>
          </p:txBody>
        </p:sp>
        <p:sp>
          <p:nvSpPr>
            <p:cNvPr id="53" name="Oval 52"/>
            <p:cNvSpPr/>
            <p:nvPr/>
          </p:nvSpPr>
          <p:spPr bwMode="auto">
            <a:xfrm>
              <a:off x="4197005" y="1477769"/>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1</a:t>
              </a: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4870113" y="1317481"/>
            <a:ext cx="1381116" cy="1187082"/>
            <a:chOff x="5107703" y="1528422"/>
            <a:chExt cx="1381116" cy="1187082"/>
          </a:xfrm>
        </p:grpSpPr>
        <p:sp>
          <p:nvSpPr>
            <p:cNvPr id="56" name="Rounded Rectangle 55"/>
            <p:cNvSpPr/>
            <p:nvPr/>
          </p:nvSpPr>
          <p:spPr>
            <a:xfrm>
              <a:off x="5107703" y="1528422"/>
              <a:ext cx="1381116" cy="1187082"/>
            </a:xfrm>
            <a:prstGeom prst="roundRect">
              <a:avLst>
                <a:gd name="adj" fmla="val 10000"/>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sz="1400" dirty="0" smtClean="0">
                  <a:solidFill>
                    <a:srgbClr val="FFFFFF"/>
                  </a:solidFill>
                </a:rPr>
                <a:t>Approve delivery schedule and SOW for   Step 1</a:t>
              </a:r>
              <a:endParaRPr lang="en-US" sz="1400" dirty="0">
                <a:solidFill>
                  <a:srgbClr val="FFFFFF"/>
                </a:solidFill>
              </a:endParaRPr>
            </a:p>
          </p:txBody>
        </p:sp>
        <p:sp>
          <p:nvSpPr>
            <p:cNvPr id="58" name="Oval 57"/>
            <p:cNvSpPr/>
            <p:nvPr/>
          </p:nvSpPr>
          <p:spPr bwMode="auto">
            <a:xfrm>
              <a:off x="6052781" y="1533248"/>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grpSp>
      <p:grpSp>
        <p:nvGrpSpPr>
          <p:cNvPr id="16" name="Group 15"/>
          <p:cNvGrpSpPr/>
          <p:nvPr/>
        </p:nvGrpSpPr>
        <p:grpSpPr>
          <a:xfrm>
            <a:off x="6502396" y="1294346"/>
            <a:ext cx="1393251" cy="1187082"/>
            <a:chOff x="6718085" y="1472099"/>
            <a:chExt cx="1393251" cy="1187082"/>
          </a:xfrm>
        </p:grpSpPr>
        <p:sp>
          <p:nvSpPr>
            <p:cNvPr id="64" name="Rounded Rectangle 63"/>
            <p:cNvSpPr/>
            <p:nvPr/>
          </p:nvSpPr>
          <p:spPr>
            <a:xfrm>
              <a:off x="6718085" y="1472099"/>
              <a:ext cx="1381116" cy="1187082"/>
            </a:xfrm>
            <a:prstGeom prst="roundRect">
              <a:avLst>
                <a:gd name="adj" fmla="val 10000"/>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b"/>
            <a:lstStyle/>
            <a:p>
              <a:r>
                <a:rPr lang="en-US" sz="1400" dirty="0" smtClean="0">
                  <a:solidFill>
                    <a:srgbClr val="FFFFFF"/>
                  </a:solidFill>
                </a:rPr>
                <a:t>Deliver the 3 modules in Step 1</a:t>
              </a:r>
              <a:endParaRPr lang="en-US" sz="1400" dirty="0">
                <a:solidFill>
                  <a:srgbClr val="FFFFFF"/>
                </a:solidFill>
              </a:endParaRPr>
            </a:p>
          </p:txBody>
        </p:sp>
        <p:sp>
          <p:nvSpPr>
            <p:cNvPr id="66" name="Oval 65"/>
            <p:cNvSpPr/>
            <p:nvPr/>
          </p:nvSpPr>
          <p:spPr bwMode="auto">
            <a:xfrm>
              <a:off x="7779798" y="1508746"/>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3</a:t>
              </a: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8101786" y="1317481"/>
            <a:ext cx="1381116" cy="1187082"/>
            <a:chOff x="8242332" y="1449045"/>
            <a:chExt cx="1381116" cy="1187082"/>
          </a:xfrm>
        </p:grpSpPr>
        <p:sp>
          <p:nvSpPr>
            <p:cNvPr id="68" name="Rounded Rectangle 67"/>
            <p:cNvSpPr/>
            <p:nvPr/>
          </p:nvSpPr>
          <p:spPr>
            <a:xfrm>
              <a:off x="8242332" y="1449045"/>
              <a:ext cx="1381116" cy="1187082"/>
            </a:xfrm>
            <a:prstGeom prst="roundRect">
              <a:avLst>
                <a:gd name="adj" fmla="val 10000"/>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b"/>
            <a:lstStyle/>
            <a:p>
              <a:r>
                <a:rPr lang="en-US" sz="1400" dirty="0" smtClean="0">
                  <a:solidFill>
                    <a:srgbClr val="FFFFFF"/>
                  </a:solidFill>
                </a:rPr>
                <a:t>Contoso decides timeline for Step 2</a:t>
              </a:r>
              <a:endParaRPr lang="en-US" sz="1400" dirty="0">
                <a:solidFill>
                  <a:srgbClr val="FFFFFF"/>
                </a:solidFill>
              </a:endParaRPr>
            </a:p>
          </p:txBody>
        </p:sp>
        <p:sp>
          <p:nvSpPr>
            <p:cNvPr id="70" name="Oval 69"/>
            <p:cNvSpPr/>
            <p:nvPr/>
          </p:nvSpPr>
          <p:spPr bwMode="auto">
            <a:xfrm>
              <a:off x="9267636" y="1470569"/>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4</a:t>
              </a: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p:cNvGrpSpPr/>
          <p:nvPr/>
        </p:nvGrpSpPr>
        <p:grpSpPr>
          <a:xfrm>
            <a:off x="9661518" y="1305094"/>
            <a:ext cx="1381116" cy="1187082"/>
            <a:chOff x="9661518" y="1441574"/>
            <a:chExt cx="1381116" cy="1187082"/>
          </a:xfrm>
        </p:grpSpPr>
        <p:grpSp>
          <p:nvGrpSpPr>
            <p:cNvPr id="72" name="Group 71"/>
            <p:cNvGrpSpPr/>
            <p:nvPr/>
          </p:nvGrpSpPr>
          <p:grpSpPr>
            <a:xfrm>
              <a:off x="9661518" y="1441574"/>
              <a:ext cx="1381116" cy="1187082"/>
              <a:chOff x="4075674" y="1487239"/>
              <a:chExt cx="1978470" cy="1187082"/>
            </a:xfrm>
            <a:solidFill>
              <a:schemeClr val="accent2"/>
            </a:solidFill>
          </p:grpSpPr>
          <p:sp>
            <p:nvSpPr>
              <p:cNvPr id="74" name="Rounded Rectangle 73"/>
              <p:cNvSpPr/>
              <p:nvPr/>
            </p:nvSpPr>
            <p:spPr>
              <a:xfrm>
                <a:off x="4075674" y="1487239"/>
                <a:ext cx="1978470" cy="118708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Rounded Rectangle 4"/>
              <p:cNvSpPr/>
              <p:nvPr/>
            </p:nvSpPr>
            <p:spPr>
              <a:xfrm>
                <a:off x="4110442" y="1522007"/>
                <a:ext cx="1908934" cy="1117546"/>
              </a:xfrm>
              <a:prstGeom prst="rect">
                <a:avLst/>
              </a:prstGeom>
              <a:solidFill>
                <a:schemeClr val="accent1"/>
              </a:solid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b" anchorCtr="0">
                <a:noAutofit/>
              </a:bodyPr>
              <a:lstStyle/>
              <a:p>
                <a:pPr defTabSz="914126">
                  <a:spcAft>
                    <a:spcPts val="600"/>
                  </a:spcAft>
                </a:pPr>
                <a:r>
                  <a:rPr lang="en-US" sz="1400" dirty="0" smtClean="0">
                    <a:solidFill>
                      <a:prstClr val="white"/>
                    </a:solidFill>
                    <a:cs typeface="Segoe UI" panose="020B0502040204020203" pitchFamily="34" charset="0"/>
                  </a:rPr>
                  <a:t>Contoso provides Proof of Execution</a:t>
                </a:r>
              </a:p>
            </p:txBody>
          </p:sp>
        </p:grpSp>
        <p:sp>
          <p:nvSpPr>
            <p:cNvPr id="73" name="Oval 72"/>
            <p:cNvSpPr/>
            <p:nvPr/>
          </p:nvSpPr>
          <p:spPr bwMode="auto">
            <a:xfrm>
              <a:off x="10661923" y="1470569"/>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5</a:t>
              </a: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1" name="Title 10"/>
          <p:cNvSpPr>
            <a:spLocks noGrp="1"/>
          </p:cNvSpPr>
          <p:nvPr>
            <p:ph type="title"/>
          </p:nvPr>
        </p:nvSpPr>
        <p:spPr/>
        <p:txBody>
          <a:bodyPr/>
          <a:lstStyle/>
          <a:p>
            <a:r>
              <a:rPr lang="en-US" dirty="0" smtClean="0"/>
              <a:t>How to engage</a:t>
            </a:r>
            <a:endParaRPr lang="en-US" dirty="0"/>
          </a:p>
        </p:txBody>
      </p:sp>
      <p:grpSp>
        <p:nvGrpSpPr>
          <p:cNvPr id="19" name="Group 18"/>
          <p:cNvGrpSpPr/>
          <p:nvPr/>
        </p:nvGrpSpPr>
        <p:grpSpPr>
          <a:xfrm>
            <a:off x="8099131" y="3157011"/>
            <a:ext cx="1381116" cy="1187082"/>
            <a:chOff x="9266802" y="3721925"/>
            <a:chExt cx="1381116" cy="1187082"/>
          </a:xfrm>
        </p:grpSpPr>
        <p:grpSp>
          <p:nvGrpSpPr>
            <p:cNvPr id="112" name="Group 111"/>
            <p:cNvGrpSpPr/>
            <p:nvPr/>
          </p:nvGrpSpPr>
          <p:grpSpPr>
            <a:xfrm>
              <a:off x="9266802" y="3721925"/>
              <a:ext cx="1381116" cy="1187082"/>
              <a:chOff x="4075674" y="1487239"/>
              <a:chExt cx="1978470" cy="1187082"/>
            </a:xfrm>
            <a:solidFill>
              <a:schemeClr val="accent2"/>
            </a:solidFill>
          </p:grpSpPr>
          <p:sp>
            <p:nvSpPr>
              <p:cNvPr id="113" name="Rounded Rectangle 112"/>
              <p:cNvSpPr/>
              <p:nvPr/>
            </p:nvSpPr>
            <p:spPr>
              <a:xfrm>
                <a:off x="4075674" y="1487239"/>
                <a:ext cx="1978470" cy="118708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4" name="Rounded Rectangle 4"/>
              <p:cNvSpPr/>
              <p:nvPr/>
            </p:nvSpPr>
            <p:spPr>
              <a:xfrm>
                <a:off x="4145210" y="1556775"/>
                <a:ext cx="1908934" cy="111754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b" anchorCtr="0">
                <a:noAutofit/>
              </a:bodyPr>
              <a:lstStyle/>
              <a:p>
                <a:pPr defTabSz="914126">
                  <a:spcAft>
                    <a:spcPts val="600"/>
                  </a:spcAft>
                </a:pPr>
                <a:r>
                  <a:rPr lang="en-US" sz="1400" dirty="0" smtClean="0">
                    <a:solidFill>
                      <a:prstClr val="white"/>
                    </a:solidFill>
                    <a:cs typeface="Segoe UI" panose="020B0502040204020203" pitchFamily="34" charset="0"/>
                  </a:rPr>
                  <a:t>Contoso provides </a:t>
                </a:r>
                <a:r>
                  <a:rPr lang="en-US" sz="1400" dirty="0">
                    <a:solidFill>
                      <a:prstClr val="white"/>
                    </a:solidFill>
                    <a:cs typeface="Segoe UI" panose="020B0502040204020203" pitchFamily="34" charset="0"/>
                  </a:rPr>
                  <a:t>Proof of Execution</a:t>
                </a:r>
              </a:p>
            </p:txBody>
          </p:sp>
        </p:grpSp>
        <p:sp>
          <p:nvSpPr>
            <p:cNvPr id="126" name="Oval 125"/>
            <p:cNvSpPr/>
            <p:nvPr/>
          </p:nvSpPr>
          <p:spPr bwMode="auto">
            <a:xfrm>
              <a:off x="10249986" y="3767486"/>
              <a:ext cx="397932"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4</a:t>
              </a:r>
            </a:p>
          </p:txBody>
        </p:sp>
      </p:grpSp>
      <p:grpSp>
        <p:nvGrpSpPr>
          <p:cNvPr id="26" name="Group 25"/>
          <p:cNvGrpSpPr/>
          <p:nvPr/>
        </p:nvGrpSpPr>
        <p:grpSpPr>
          <a:xfrm>
            <a:off x="3132276" y="3157011"/>
            <a:ext cx="1397056" cy="1211659"/>
            <a:chOff x="3132276" y="3196226"/>
            <a:chExt cx="1397056" cy="1211659"/>
          </a:xfrm>
        </p:grpSpPr>
        <p:grpSp>
          <p:nvGrpSpPr>
            <p:cNvPr id="48" name="Group 47"/>
            <p:cNvGrpSpPr/>
            <p:nvPr/>
          </p:nvGrpSpPr>
          <p:grpSpPr>
            <a:xfrm>
              <a:off x="3132276" y="3196226"/>
              <a:ext cx="1381116" cy="1211659"/>
              <a:chOff x="4075674" y="1487239"/>
              <a:chExt cx="1978470" cy="1211659"/>
            </a:xfrm>
            <a:solidFill>
              <a:schemeClr val="accent2"/>
            </a:solidFill>
          </p:grpSpPr>
          <p:sp>
            <p:nvSpPr>
              <p:cNvPr id="50" name="Rounded Rectangle 49"/>
              <p:cNvSpPr/>
              <p:nvPr/>
            </p:nvSpPr>
            <p:spPr>
              <a:xfrm>
                <a:off x="4075674" y="1487239"/>
                <a:ext cx="1978470" cy="118708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2" name="Rounded Rectangle 4"/>
              <p:cNvSpPr/>
              <p:nvPr/>
            </p:nvSpPr>
            <p:spPr>
              <a:xfrm>
                <a:off x="4121870" y="1581352"/>
                <a:ext cx="1908934" cy="111754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b" anchorCtr="0">
                <a:noAutofit/>
              </a:bodyPr>
              <a:lstStyle/>
              <a:p>
                <a:pPr defTabSz="914126">
                  <a:spcAft>
                    <a:spcPts val="600"/>
                  </a:spcAft>
                </a:pPr>
                <a:r>
                  <a:rPr lang="en-US" sz="1400" dirty="0" err="1" smtClean="0">
                    <a:solidFill>
                      <a:prstClr val="white"/>
                    </a:solidFill>
                    <a:cs typeface="Segoe UI" panose="020B0502040204020203" pitchFamily="34" charset="0"/>
                  </a:rPr>
                  <a:t>Litware</a:t>
                </a:r>
                <a:r>
                  <a:rPr lang="en-US" sz="1400" dirty="0" smtClean="0">
                    <a:solidFill>
                      <a:prstClr val="white"/>
                    </a:solidFill>
                    <a:cs typeface="Segoe UI" panose="020B0502040204020203" pitchFamily="34" charset="0"/>
                  </a:rPr>
                  <a:t> will </a:t>
                </a:r>
                <a:r>
                  <a:rPr lang="en-US" sz="1400" dirty="0">
                    <a:solidFill>
                      <a:prstClr val="white"/>
                    </a:solidFill>
                    <a:cs typeface="Segoe UI" panose="020B0502040204020203" pitchFamily="34" charset="0"/>
                  </a:rPr>
                  <a:t>present </a:t>
                </a:r>
                <a:r>
                  <a:rPr lang="en-US" sz="1400" dirty="0" smtClean="0">
                    <a:solidFill>
                      <a:prstClr val="white"/>
                    </a:solidFill>
                    <a:cs typeface="Segoe UI" panose="020B0502040204020203" pitchFamily="34" charset="0"/>
                  </a:rPr>
                  <a:t>SOW </a:t>
                </a:r>
                <a:r>
                  <a:rPr lang="en-US" sz="1400" dirty="0">
                    <a:solidFill>
                      <a:prstClr val="white"/>
                    </a:solidFill>
                    <a:cs typeface="Segoe UI" panose="020B0502040204020203" pitchFamily="34" charset="0"/>
                  </a:rPr>
                  <a:t>for </a:t>
                </a:r>
                <a:r>
                  <a:rPr lang="en-US" sz="1400" dirty="0" smtClean="0">
                    <a:solidFill>
                      <a:prstClr val="white"/>
                    </a:solidFill>
                    <a:cs typeface="Segoe UI" panose="020B0502040204020203" pitchFamily="34" charset="0"/>
                  </a:rPr>
                  <a:t>   Step 2. **</a:t>
                </a:r>
              </a:p>
            </p:txBody>
          </p:sp>
        </p:grpSp>
        <p:sp>
          <p:nvSpPr>
            <p:cNvPr id="83" name="Oval 82"/>
            <p:cNvSpPr/>
            <p:nvPr/>
          </p:nvSpPr>
          <p:spPr bwMode="auto">
            <a:xfrm>
              <a:off x="4189816" y="3209842"/>
              <a:ext cx="339516"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1</a:t>
              </a: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86" name="Group 85"/>
          <p:cNvGrpSpPr/>
          <p:nvPr/>
        </p:nvGrpSpPr>
        <p:grpSpPr>
          <a:xfrm>
            <a:off x="4798521" y="3157011"/>
            <a:ext cx="1381116" cy="1187082"/>
            <a:chOff x="5010506" y="1516035"/>
            <a:chExt cx="1381116" cy="1187082"/>
          </a:xfrm>
        </p:grpSpPr>
        <p:sp>
          <p:nvSpPr>
            <p:cNvPr id="87" name="Rounded Rectangle 86"/>
            <p:cNvSpPr/>
            <p:nvPr/>
          </p:nvSpPr>
          <p:spPr>
            <a:xfrm>
              <a:off x="5010506" y="1516035"/>
              <a:ext cx="1381116" cy="1187082"/>
            </a:xfrm>
            <a:prstGeom prst="roundRect">
              <a:avLst>
                <a:gd name="adj" fmla="val 10000"/>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sz="1400" dirty="0" smtClean="0">
                  <a:solidFill>
                    <a:srgbClr val="FFFFFF"/>
                  </a:solidFill>
                </a:rPr>
                <a:t>Approve delivery schedule and SOW for   Step 2</a:t>
              </a:r>
              <a:endParaRPr lang="en-US" sz="1400" dirty="0">
                <a:solidFill>
                  <a:srgbClr val="FFFFFF"/>
                </a:solidFill>
              </a:endParaRPr>
            </a:p>
          </p:txBody>
        </p:sp>
        <p:sp>
          <p:nvSpPr>
            <p:cNvPr id="88" name="Oval 87"/>
            <p:cNvSpPr/>
            <p:nvPr/>
          </p:nvSpPr>
          <p:spPr bwMode="auto">
            <a:xfrm>
              <a:off x="6052781" y="1533248"/>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grpSp>
    </p:spTree>
    <p:extLst>
      <p:ext uri="{BB962C8B-B14F-4D97-AF65-F5344CB8AC3E}">
        <p14:creationId xmlns:p14="http://schemas.microsoft.com/office/powerpoint/2010/main" val="2405171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42"/>
                                        </p:tgtEl>
                                        <p:attrNameLst>
                                          <p:attrName>style.visibility</p:attrName>
                                        </p:attrNameLst>
                                      </p:cBhvr>
                                      <p:to>
                                        <p:strVal val="visible"/>
                                      </p:to>
                                    </p:set>
                                    <p:animEffect transition="in" filter="fade">
                                      <p:cBhvr>
                                        <p:cTn id="19" dur="500"/>
                                        <p:tgtEl>
                                          <p:spTgt spid="1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fade">
                                      <p:cBhvr>
                                        <p:cTn id="22" dur="500"/>
                                        <p:tgtEl>
                                          <p:spTgt spid="147"/>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fade">
                                      <p:cBhvr>
                                        <p:cTn id="3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8" grpId="0"/>
      <p:bldP spid="1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custDataLst>
              <p:tags r:id="rId1"/>
            </p:custDataLst>
          </p:nvPr>
        </p:nvSpPr>
        <p:spPr bwMode="auto">
          <a:xfrm>
            <a:off x="7426695"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Project management</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100% customer developer resource (only when approved by Architecture Design SME)</a:t>
            </a:r>
            <a:endParaRPr lang="en-US" sz="1100" dirty="0">
              <a:solidFill>
                <a:schemeClr val="bg2">
                  <a:lumMod val="50000"/>
                </a:schemeClr>
              </a:solidFill>
              <a:cs typeface="Segoe UI" panose="020B0502040204020203" pitchFamily="34" charset="0"/>
            </a:endParaRPr>
          </a:p>
        </p:txBody>
      </p:sp>
      <p:sp>
        <p:nvSpPr>
          <p:cNvPr id="5"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dirty="0" smtClean="0">
                <a:solidFill>
                  <a:schemeClr val="tx2"/>
                </a:solidFill>
              </a:rPr>
              <a:t>PnP Transformation Program Overview</a:t>
            </a:r>
            <a:endParaRPr dirty="0">
              <a:solidFill>
                <a:schemeClr val="tx2"/>
              </a:solidFill>
            </a:endParaRPr>
          </a:p>
        </p:txBody>
      </p:sp>
      <p:sp>
        <p:nvSpPr>
          <p:cNvPr id="19" name="Rectangle 18"/>
          <p:cNvSpPr/>
          <p:nvPr>
            <p:custDataLst>
              <p:tags r:id="rId2"/>
            </p:custDataLst>
          </p:nvPr>
        </p:nvSpPr>
        <p:spPr bwMode="auto">
          <a:xfrm>
            <a:off x="7421462" y="1025924"/>
            <a:ext cx="2193989" cy="4570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Development/testing</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0" name="Rectangle 19"/>
          <p:cNvSpPr/>
          <p:nvPr>
            <p:custDataLst>
              <p:tags r:id="rId3"/>
            </p:custDataLst>
          </p:nvPr>
        </p:nvSpPr>
        <p:spPr bwMode="auto">
          <a:xfrm>
            <a:off x="5125504" y="1025924"/>
            <a:ext cx="2193989" cy="45708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Architecture session</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1" name="Rectangle 20"/>
          <p:cNvSpPr/>
          <p:nvPr>
            <p:custDataLst>
              <p:tags r:id="rId4"/>
            </p:custDataLst>
          </p:nvPr>
        </p:nvSpPr>
        <p:spPr bwMode="auto">
          <a:xfrm>
            <a:off x="533588" y="1025924"/>
            <a:ext cx="2193989" cy="45708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Customer Preparedness</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2" name="Rectangle 21"/>
          <p:cNvSpPr/>
          <p:nvPr>
            <p:custDataLst>
              <p:tags r:id="rId5"/>
            </p:custDataLst>
          </p:nvPr>
        </p:nvSpPr>
        <p:spPr bwMode="auto">
          <a:xfrm>
            <a:off x="2829546" y="1025924"/>
            <a:ext cx="2193989" cy="457081"/>
          </a:xfrm>
          <a:prstGeom prst="rect">
            <a:avLst/>
          </a:prstGeom>
          <a:solidFill>
            <a:srgbClr val="007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FTC to App Assessment</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3" name="TextBox 22"/>
          <p:cNvSpPr txBox="1"/>
          <p:nvPr/>
        </p:nvSpPr>
        <p:spPr>
          <a:xfrm>
            <a:off x="517546" y="1492106"/>
            <a:ext cx="2193989" cy="769241"/>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App hosting options</a:t>
            </a:r>
          </a:p>
          <a:p>
            <a:pPr defTabSz="913951"/>
            <a:r>
              <a:rPr lang="en-US" sz="1200" dirty="0" smtClean="0">
                <a:solidFill>
                  <a:schemeClr val="bg2">
                    <a:lumMod val="50000"/>
                  </a:schemeClr>
                </a:solidFill>
                <a:cs typeface="Segoe UI" panose="020B0502040204020203" pitchFamily="34" charset="0"/>
              </a:rPr>
              <a:t>Leverage available resources to ramp up </a:t>
            </a:r>
            <a:r>
              <a:rPr lang="en-US" sz="1200" dirty="0" err="1" smtClean="0">
                <a:solidFill>
                  <a:schemeClr val="bg2">
                    <a:lumMod val="50000"/>
                  </a:schemeClr>
                </a:solidFill>
                <a:cs typeface="Segoe UI" panose="020B0502040204020203" pitchFamily="34" charset="0"/>
              </a:rPr>
              <a:t>dev</a:t>
            </a:r>
            <a:r>
              <a:rPr lang="en-US" sz="1200" dirty="0" smtClean="0">
                <a:solidFill>
                  <a:schemeClr val="bg2">
                    <a:lumMod val="50000"/>
                  </a:schemeClr>
                </a:solidFill>
                <a:cs typeface="Segoe UI" panose="020B0502040204020203" pitchFamily="34" charset="0"/>
              </a:rPr>
              <a:t> resources</a:t>
            </a:r>
          </a:p>
          <a:p>
            <a:pPr defTabSz="913951"/>
            <a:endParaRPr lang="en-US" sz="1200" dirty="0" smtClean="0">
              <a:solidFill>
                <a:schemeClr val="bg2">
                  <a:lumMod val="50000"/>
                </a:schemeClr>
              </a:solidFill>
              <a:cs typeface="Segoe UI" panose="020B0502040204020203" pitchFamily="34" charset="0"/>
            </a:endParaRPr>
          </a:p>
          <a:p>
            <a:pPr defTabSz="913951"/>
            <a:endParaRPr lang="en-US" sz="1200" dirty="0">
              <a:solidFill>
                <a:schemeClr val="bg2">
                  <a:lumMod val="50000"/>
                </a:schemeClr>
              </a:solidFill>
              <a:cs typeface="Segoe UI" panose="020B0502040204020203" pitchFamily="34" charset="0"/>
            </a:endParaRPr>
          </a:p>
        </p:txBody>
      </p:sp>
      <p:sp>
        <p:nvSpPr>
          <p:cNvPr id="24" name="TextBox 23"/>
          <p:cNvSpPr txBox="1"/>
          <p:nvPr/>
        </p:nvSpPr>
        <p:spPr>
          <a:xfrm>
            <a:off x="5109461" y="1492106"/>
            <a:ext cx="2193989" cy="430775"/>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For selected scenarios provide architecture design guidance</a:t>
            </a:r>
            <a:endParaRPr lang="en-US" sz="1200" dirty="0">
              <a:solidFill>
                <a:schemeClr val="bg2">
                  <a:lumMod val="50000"/>
                </a:schemeClr>
              </a:solidFill>
              <a:cs typeface="Segoe UI" panose="020B0502040204020203" pitchFamily="34" charset="0"/>
            </a:endParaRPr>
          </a:p>
        </p:txBody>
      </p:sp>
      <p:sp>
        <p:nvSpPr>
          <p:cNvPr id="25" name="TextBox 24"/>
          <p:cNvSpPr txBox="1"/>
          <p:nvPr/>
        </p:nvSpPr>
        <p:spPr>
          <a:xfrm>
            <a:off x="7405419" y="1492106"/>
            <a:ext cx="2193989" cy="430775"/>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Development and testing using the App Model</a:t>
            </a:r>
          </a:p>
          <a:p>
            <a:pPr defTabSz="913951"/>
            <a:endParaRPr lang="en-US" sz="1200" dirty="0">
              <a:solidFill>
                <a:schemeClr val="bg2">
                  <a:lumMod val="50000"/>
                </a:schemeClr>
              </a:solidFill>
              <a:cs typeface="Segoe UI" panose="020B0502040204020203" pitchFamily="34" charset="0"/>
            </a:endParaRPr>
          </a:p>
        </p:txBody>
      </p:sp>
      <p:sp>
        <p:nvSpPr>
          <p:cNvPr id="26" name="TextBox 25"/>
          <p:cNvSpPr txBox="1"/>
          <p:nvPr/>
        </p:nvSpPr>
        <p:spPr>
          <a:xfrm>
            <a:off x="2813503" y="1492106"/>
            <a:ext cx="2193989" cy="600008"/>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Analyzing complete inventory and help providing guidance on FTC to app roadmap</a:t>
            </a:r>
            <a:endParaRPr lang="en-US" sz="1200" dirty="0">
              <a:solidFill>
                <a:schemeClr val="bg2">
                  <a:lumMod val="50000"/>
                </a:schemeClr>
              </a:solidFill>
              <a:cs typeface="Segoe UI" panose="020B0502040204020203" pitchFamily="34" charset="0"/>
            </a:endParaRPr>
          </a:p>
        </p:txBody>
      </p:sp>
      <p:sp>
        <p:nvSpPr>
          <p:cNvPr id="28" name="Rectangle 27"/>
          <p:cNvSpPr/>
          <p:nvPr>
            <p:custDataLst>
              <p:tags r:id="rId6"/>
            </p:custDataLst>
          </p:nvPr>
        </p:nvSpPr>
        <p:spPr bwMode="auto">
          <a:xfrm>
            <a:off x="2821722" y="2896477"/>
            <a:ext cx="2193989" cy="7542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Requirement document</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FTC inventory</a:t>
            </a:r>
            <a:endParaRPr lang="en-US" sz="1100" dirty="0">
              <a:solidFill>
                <a:schemeClr val="bg2">
                  <a:lumMod val="50000"/>
                </a:schemeClr>
              </a:solidFill>
              <a:ea typeface="Segoe UI" pitchFamily="34" charset="0"/>
              <a:cs typeface="Segoe UI" pitchFamily="34" charset="0"/>
            </a:endParaRPr>
          </a:p>
        </p:txBody>
      </p:sp>
      <p:sp>
        <p:nvSpPr>
          <p:cNvPr id="32" name="Rectangle 31"/>
          <p:cNvSpPr/>
          <p:nvPr>
            <p:custDataLst>
              <p:tags r:id="rId7"/>
            </p:custDataLst>
          </p:nvPr>
        </p:nvSpPr>
        <p:spPr bwMode="auto">
          <a:xfrm>
            <a:off x="9717418" y="1025924"/>
            <a:ext cx="2177947" cy="457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Deployment</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33" name="TextBox 32"/>
          <p:cNvSpPr txBox="1"/>
          <p:nvPr/>
        </p:nvSpPr>
        <p:spPr>
          <a:xfrm>
            <a:off x="9701376" y="1492106"/>
            <a:ext cx="2193989" cy="430775"/>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Retract FTC</a:t>
            </a:r>
          </a:p>
          <a:p>
            <a:pPr defTabSz="913951"/>
            <a:r>
              <a:rPr lang="en-US" sz="1200" dirty="0" smtClean="0">
                <a:solidFill>
                  <a:schemeClr val="bg2">
                    <a:lumMod val="50000"/>
                  </a:schemeClr>
                </a:solidFill>
                <a:cs typeface="Segoe UI" panose="020B0502040204020203" pitchFamily="34" charset="0"/>
              </a:rPr>
              <a:t>Deploy App solutions</a:t>
            </a:r>
            <a:endParaRPr lang="en-US" sz="1200" dirty="0">
              <a:solidFill>
                <a:schemeClr val="bg2">
                  <a:lumMod val="50000"/>
                </a:schemeClr>
              </a:solidFill>
              <a:cs typeface="Segoe UI" panose="020B0502040204020203" pitchFamily="34" charset="0"/>
            </a:endParaRPr>
          </a:p>
        </p:txBody>
      </p:sp>
      <p:sp>
        <p:nvSpPr>
          <p:cNvPr id="35" name="Rectangle 34"/>
          <p:cNvSpPr/>
          <p:nvPr>
            <p:custDataLst>
              <p:tags r:id="rId8"/>
            </p:custDataLst>
          </p:nvPr>
        </p:nvSpPr>
        <p:spPr bwMode="auto">
          <a:xfrm>
            <a:off x="5117679" y="2896478"/>
            <a:ext cx="2193989" cy="3361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Final requirement document</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Assessment report</a:t>
            </a:r>
            <a:endParaRPr lang="en-US" sz="1100" dirty="0">
              <a:solidFill>
                <a:schemeClr val="bg2">
                  <a:lumMod val="50000"/>
                </a:schemeClr>
              </a:solidFill>
              <a:ea typeface="Segoe UI" pitchFamily="34" charset="0"/>
              <a:cs typeface="Segoe UI" pitchFamily="34" charset="0"/>
            </a:endParaRPr>
          </a:p>
        </p:txBody>
      </p:sp>
      <p:sp>
        <p:nvSpPr>
          <p:cNvPr id="39" name="Rectangle 38"/>
          <p:cNvSpPr/>
          <p:nvPr>
            <p:custDataLst>
              <p:tags r:id="rId9"/>
            </p:custDataLst>
          </p:nvPr>
        </p:nvSpPr>
        <p:spPr bwMode="auto">
          <a:xfrm>
            <a:off x="9709593" y="2907471"/>
            <a:ext cx="2193989" cy="7000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Deployment Guide</a:t>
            </a:r>
            <a:endParaRPr lang="en-US" sz="1100" dirty="0">
              <a:solidFill>
                <a:schemeClr val="bg2">
                  <a:lumMod val="50000"/>
                </a:schemeClr>
              </a:solidFill>
              <a:ea typeface="Segoe UI" pitchFamily="34" charset="0"/>
              <a:cs typeface="Segoe UI" pitchFamily="34" charset="0"/>
            </a:endParaRPr>
          </a:p>
        </p:txBody>
      </p:sp>
      <p:sp>
        <p:nvSpPr>
          <p:cNvPr id="34" name="Rectangle 33"/>
          <p:cNvSpPr/>
          <p:nvPr>
            <p:custDataLst>
              <p:tags r:id="rId10"/>
            </p:custDataLst>
          </p:nvPr>
        </p:nvSpPr>
        <p:spPr bwMode="auto">
          <a:xfrm>
            <a:off x="525764" y="2185469"/>
            <a:ext cx="2193989" cy="6625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Successful smoke test app to validate configuration</a:t>
            </a:r>
            <a:endParaRPr lang="en-US" sz="1100" dirty="0">
              <a:solidFill>
                <a:schemeClr val="bg2">
                  <a:lumMod val="50000"/>
                </a:schemeClr>
              </a:solidFill>
              <a:ea typeface="Segoe UI" pitchFamily="34" charset="0"/>
              <a:cs typeface="Segoe UI" pitchFamily="34" charset="0"/>
            </a:endParaRPr>
          </a:p>
        </p:txBody>
      </p:sp>
      <p:sp>
        <p:nvSpPr>
          <p:cNvPr id="36" name="Rectangle 35"/>
          <p:cNvSpPr/>
          <p:nvPr>
            <p:custDataLst>
              <p:tags r:id="rId11"/>
            </p:custDataLst>
          </p:nvPr>
        </p:nvSpPr>
        <p:spPr bwMode="auto">
          <a:xfrm>
            <a:off x="2821721" y="2185469"/>
            <a:ext cx="2193989" cy="6149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r>
              <a:rPr lang="en-US" sz="1100" b="1"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a:t>
            </a:r>
            <a:endParaRPr lang="en-US" sz="11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endParaRP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Assessment report</a:t>
            </a:r>
            <a:endParaRPr lang="en-US" sz="1100" dirty="0">
              <a:solidFill>
                <a:schemeClr val="bg2">
                  <a:lumMod val="50000"/>
                </a:schemeClr>
              </a:solidFill>
              <a:ea typeface="Segoe UI" pitchFamily="34" charset="0"/>
              <a:cs typeface="Segoe UI" pitchFamily="34" charset="0"/>
            </a:endParaRPr>
          </a:p>
        </p:txBody>
      </p:sp>
      <p:sp>
        <p:nvSpPr>
          <p:cNvPr id="38" name="Rectangle 37"/>
          <p:cNvSpPr/>
          <p:nvPr>
            <p:custDataLst>
              <p:tags r:id="rId12"/>
            </p:custDataLst>
          </p:nvPr>
        </p:nvSpPr>
        <p:spPr bwMode="auto">
          <a:xfrm>
            <a:off x="5117679" y="2185469"/>
            <a:ext cx="2193989" cy="5236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Architecture Design Report</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Development SOW (optional)</a:t>
            </a:r>
            <a:endParaRPr lang="en-US" sz="1100" dirty="0">
              <a:solidFill>
                <a:schemeClr val="bg2">
                  <a:lumMod val="50000"/>
                </a:schemeClr>
              </a:solidFill>
              <a:ea typeface="Segoe UI" pitchFamily="34" charset="0"/>
              <a:cs typeface="Segoe UI" pitchFamily="34" charset="0"/>
            </a:endParaRPr>
          </a:p>
        </p:txBody>
      </p:sp>
      <p:sp>
        <p:nvSpPr>
          <p:cNvPr id="44" name="Rectangle 43"/>
          <p:cNvSpPr/>
          <p:nvPr>
            <p:custDataLst>
              <p:tags r:id="rId13"/>
            </p:custDataLst>
          </p:nvPr>
        </p:nvSpPr>
        <p:spPr bwMode="auto">
          <a:xfrm>
            <a:off x="7419623" y="2185469"/>
            <a:ext cx="2193989" cy="4669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951"/>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Tested solution artifacts</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Deployment Guide</a:t>
            </a:r>
            <a:endParaRPr lang="en-US" sz="1100" dirty="0">
              <a:solidFill>
                <a:schemeClr val="bg2">
                  <a:lumMod val="50000"/>
                </a:schemeClr>
              </a:solidFill>
              <a:cs typeface="Segoe UI" panose="020B0502040204020203" pitchFamily="34" charset="0"/>
            </a:endParaRPr>
          </a:p>
        </p:txBody>
      </p:sp>
      <p:sp>
        <p:nvSpPr>
          <p:cNvPr id="45" name="Rectangle 44"/>
          <p:cNvSpPr/>
          <p:nvPr>
            <p:custDataLst>
              <p:tags r:id="rId14"/>
            </p:custDataLst>
          </p:nvPr>
        </p:nvSpPr>
        <p:spPr bwMode="auto">
          <a:xfrm>
            <a:off x="9709593" y="2185469"/>
            <a:ext cx="2193989" cy="5362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Replace FTC by App</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Project signoff</a:t>
            </a:r>
            <a:endParaRPr lang="en-US" sz="1100" dirty="0">
              <a:solidFill>
                <a:schemeClr val="bg2">
                  <a:lumMod val="50000"/>
                </a:schemeClr>
              </a:solidFill>
              <a:ea typeface="Segoe UI" pitchFamily="34" charset="0"/>
              <a:cs typeface="Segoe UI" pitchFamily="34" charset="0"/>
            </a:endParaRPr>
          </a:p>
        </p:txBody>
      </p:sp>
      <p:sp>
        <p:nvSpPr>
          <p:cNvPr id="46" name="TextBox 45"/>
          <p:cNvSpPr txBox="1"/>
          <p:nvPr/>
        </p:nvSpPr>
        <p:spPr>
          <a:xfrm rot="16200000">
            <a:off x="-99332" y="3174251"/>
            <a:ext cx="818998" cy="369332"/>
          </a:xfrm>
          <a:prstGeom prst="rect">
            <a:avLst/>
          </a:prstGeom>
          <a:noFill/>
        </p:spPr>
        <p:txBody>
          <a:bodyPr wrap="square" lIns="0" tIns="0" rIns="0" bIns="0" rtlCol="0" anchor="ctr">
            <a:spAutoFit/>
          </a:bodyPr>
          <a:lstStyle/>
          <a:p>
            <a:pPr algn="ctr"/>
            <a:r>
              <a:rPr lang="en-US" sz="1200" spc="-70" dirty="0" smtClean="0">
                <a:solidFill>
                  <a:schemeClr val="bg2">
                    <a:lumMod val="50000"/>
                  </a:schemeClr>
                </a:solidFill>
                <a:latin typeface="Segoe UI Semibold" panose="020B0702040204020203" pitchFamily="34" charset="0"/>
                <a:cs typeface="Segoe UI Semibold" panose="020B0702040204020203" pitchFamily="34" charset="0"/>
              </a:rPr>
              <a:t>Engagement Criteria</a:t>
            </a:r>
          </a:p>
        </p:txBody>
      </p:sp>
      <p:sp>
        <p:nvSpPr>
          <p:cNvPr id="37" name="Rectangle 36"/>
          <p:cNvSpPr/>
          <p:nvPr>
            <p:custDataLst>
              <p:tags r:id="rId15"/>
            </p:custDataLst>
          </p:nvPr>
        </p:nvSpPr>
        <p:spPr bwMode="auto">
          <a:xfrm>
            <a:off x="7419624" y="2896478"/>
            <a:ext cx="2193989" cy="4466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951">
              <a:buFont typeface="Wingdings" panose="05000000000000000000" pitchFamily="2" charset="2"/>
              <a:buChar char="ü"/>
            </a:pPr>
            <a:r>
              <a:rPr lang="en-US" sz="1100" dirty="0" smtClean="0">
                <a:solidFill>
                  <a:schemeClr val="bg2">
                    <a:lumMod val="50000"/>
                  </a:schemeClr>
                </a:solidFill>
                <a:cs typeface="Segoe UI" panose="020B0502040204020203" pitchFamily="34" charset="0"/>
              </a:rPr>
              <a:t>Requirement document</a:t>
            </a:r>
          </a:p>
          <a:p>
            <a:pPr marL="171450" indent="-171450" defTabSz="913951">
              <a:buFont typeface="Wingdings" panose="05000000000000000000" pitchFamily="2" charset="2"/>
              <a:buChar char="ü"/>
            </a:pPr>
            <a:r>
              <a:rPr lang="en-US" sz="1100" dirty="0" smtClean="0">
                <a:solidFill>
                  <a:schemeClr val="bg2">
                    <a:lumMod val="50000"/>
                  </a:schemeClr>
                </a:solidFill>
                <a:cs typeface="Segoe UI" panose="020B0502040204020203" pitchFamily="34" charset="0"/>
              </a:rPr>
              <a:t>Architecture Design</a:t>
            </a:r>
          </a:p>
          <a:p>
            <a:pPr defTabSz="913951"/>
            <a:endParaRPr lang="en-US" sz="1100" dirty="0" smtClean="0">
              <a:solidFill>
                <a:schemeClr val="bg2">
                  <a:lumMod val="50000"/>
                </a:schemeClr>
              </a:solidFill>
              <a:cs typeface="Segoe UI" panose="020B0502040204020203" pitchFamily="34" charset="0"/>
            </a:endParaRPr>
          </a:p>
        </p:txBody>
      </p:sp>
      <p:sp>
        <p:nvSpPr>
          <p:cNvPr id="55" name="Rectangle 54"/>
          <p:cNvSpPr/>
          <p:nvPr>
            <p:custDataLst>
              <p:tags r:id="rId16"/>
            </p:custDataLst>
          </p:nvPr>
        </p:nvSpPr>
        <p:spPr bwMode="auto">
          <a:xfrm>
            <a:off x="528300" y="2896478"/>
            <a:ext cx="2193989" cy="8782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Post DB upgrade</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Farm max compatibility is 15</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Make hosting choice</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Procure hosting infrastructure</a:t>
            </a:r>
            <a:endParaRPr lang="en-US" sz="1100" dirty="0">
              <a:solidFill>
                <a:schemeClr val="bg2">
                  <a:lumMod val="50000"/>
                </a:schemeClr>
              </a:solidFill>
              <a:ea typeface="Segoe UI" pitchFamily="34" charset="0"/>
              <a:cs typeface="Segoe UI" pitchFamily="34" charset="0"/>
            </a:endParaRPr>
          </a:p>
        </p:txBody>
      </p:sp>
      <p:sp>
        <p:nvSpPr>
          <p:cNvPr id="79" name="Rectangle 78"/>
          <p:cNvSpPr/>
          <p:nvPr>
            <p:custDataLst>
              <p:tags r:id="rId17"/>
            </p:custDataLst>
          </p:nvPr>
        </p:nvSpPr>
        <p:spPr bwMode="auto">
          <a:xfrm>
            <a:off x="522952" y="3869018"/>
            <a:ext cx="2193989" cy="684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Internal resource readiness</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Set up hosting infrastructure</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Complete configuration</a:t>
            </a:r>
            <a:endParaRPr lang="en-US" sz="1100" dirty="0">
              <a:solidFill>
                <a:schemeClr val="bg2">
                  <a:lumMod val="50000"/>
                </a:schemeClr>
              </a:solidFill>
              <a:ea typeface="Segoe UI" pitchFamily="34" charset="0"/>
              <a:cs typeface="Segoe UI" pitchFamily="34" charset="0"/>
            </a:endParaRPr>
          </a:p>
        </p:txBody>
      </p:sp>
      <p:sp>
        <p:nvSpPr>
          <p:cNvPr id="80" name="Rectangle 79"/>
          <p:cNvSpPr/>
          <p:nvPr>
            <p:custDataLst>
              <p:tags r:id="rId18"/>
            </p:custDataLst>
          </p:nvPr>
        </p:nvSpPr>
        <p:spPr bwMode="auto">
          <a:xfrm>
            <a:off x="2828793"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Live demo</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Requirement review</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Prioritize requirements</a:t>
            </a:r>
            <a:endParaRPr lang="en-US" sz="1100" dirty="0">
              <a:solidFill>
                <a:schemeClr val="bg2">
                  <a:lumMod val="50000"/>
                </a:schemeClr>
              </a:solidFill>
              <a:ea typeface="Segoe UI" pitchFamily="34" charset="0"/>
              <a:cs typeface="Segoe UI" pitchFamily="34" charset="0"/>
            </a:endParaRPr>
          </a:p>
        </p:txBody>
      </p:sp>
      <p:sp>
        <p:nvSpPr>
          <p:cNvPr id="84" name="Rectangle 83"/>
          <p:cNvSpPr/>
          <p:nvPr>
            <p:custDataLst>
              <p:tags r:id="rId19"/>
            </p:custDataLst>
          </p:nvPr>
        </p:nvSpPr>
        <p:spPr bwMode="auto">
          <a:xfrm>
            <a:off x="5130737"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Solution design proposal</a:t>
            </a:r>
            <a:endParaRPr lang="en-US" sz="1100" dirty="0">
              <a:solidFill>
                <a:schemeClr val="bg2">
                  <a:lumMod val="50000"/>
                </a:schemeClr>
              </a:solidFill>
              <a:ea typeface="Segoe UI" pitchFamily="34" charset="0"/>
              <a:cs typeface="Segoe UI" pitchFamily="34" charset="0"/>
            </a:endParaRPr>
          </a:p>
        </p:txBody>
      </p:sp>
      <p:sp>
        <p:nvSpPr>
          <p:cNvPr id="86" name="Rectangle 85"/>
          <p:cNvSpPr/>
          <p:nvPr>
            <p:custDataLst>
              <p:tags r:id="rId20"/>
            </p:custDataLst>
          </p:nvPr>
        </p:nvSpPr>
        <p:spPr bwMode="auto">
          <a:xfrm>
            <a:off x="9716665"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Project management</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100% customer developer resource (only when approved by Architecture Design SME)</a:t>
            </a:r>
            <a:endParaRPr lang="en-US" sz="1100" dirty="0">
              <a:solidFill>
                <a:schemeClr val="bg2">
                  <a:lumMod val="50000"/>
                </a:schemeClr>
              </a:solidFill>
              <a:ea typeface="Segoe UI" pitchFamily="34" charset="0"/>
              <a:cs typeface="Segoe UI" pitchFamily="34" charset="0"/>
            </a:endParaRPr>
          </a:p>
        </p:txBody>
      </p:sp>
      <p:sp>
        <p:nvSpPr>
          <p:cNvPr id="87" name="TextBox 86"/>
          <p:cNvSpPr txBox="1"/>
          <p:nvPr/>
        </p:nvSpPr>
        <p:spPr>
          <a:xfrm rot="16200000">
            <a:off x="2757" y="4073688"/>
            <a:ext cx="864660" cy="553998"/>
          </a:xfrm>
          <a:prstGeom prst="rect">
            <a:avLst/>
          </a:prstGeom>
          <a:noFill/>
        </p:spPr>
        <p:txBody>
          <a:bodyPr wrap="square" lIns="0" tIns="0" rIns="0" bIns="0" rtlCol="0">
            <a:spAutoFit/>
          </a:bodyPr>
          <a:lstStyle>
            <a:defPPr>
              <a:defRPr lang="en-US"/>
            </a:defPPr>
            <a:lvl1pPr algn="ctr">
              <a:defRPr sz="1000" b="1" spc="-70">
                <a:solidFill>
                  <a:schemeClr val="bg1"/>
                </a:solidFill>
              </a:defRPr>
            </a:lvl1pPr>
          </a:lstStyle>
          <a:p>
            <a:endParaRPr lang="en-US" sz="1200" b="0" dirty="0" smtClean="0">
              <a:solidFill>
                <a:schemeClr val="bg2">
                  <a:lumMod val="50000"/>
                </a:schemeClr>
              </a:solidFill>
              <a:latin typeface="Segoe UI Semibold" panose="020B0702040204020203" pitchFamily="34" charset="0"/>
              <a:cs typeface="Segoe UI Semibold" panose="020B0702040204020203" pitchFamily="34" charset="0"/>
            </a:endParaRPr>
          </a:p>
          <a:p>
            <a:r>
              <a:rPr lang="en-US" sz="1200" b="0" dirty="0" smtClean="0">
                <a:solidFill>
                  <a:schemeClr val="bg2">
                    <a:lumMod val="50000"/>
                  </a:schemeClr>
                </a:solidFill>
                <a:latin typeface="Segoe UI Semibold" panose="020B0702040204020203" pitchFamily="34" charset="0"/>
                <a:cs typeface="Segoe UI Semibold" panose="020B0702040204020203" pitchFamily="34" charset="0"/>
              </a:rPr>
              <a:t>Contoso</a:t>
            </a:r>
            <a:endParaRPr lang="en-US" sz="1200" b="0" dirty="0">
              <a:solidFill>
                <a:schemeClr val="bg2">
                  <a:lumMod val="50000"/>
                </a:schemeClr>
              </a:solidFill>
              <a:latin typeface="Segoe UI Semibold" panose="020B0702040204020203" pitchFamily="34" charset="0"/>
              <a:cs typeface="Segoe UI Semibold" panose="020B0702040204020203" pitchFamily="34" charset="0"/>
            </a:endParaRPr>
          </a:p>
          <a:p>
            <a:endParaRPr lang="en-US" sz="1200" b="0" dirty="0">
              <a:solidFill>
                <a:schemeClr val="bg2">
                  <a:lumMod val="50000"/>
                </a:schemeClr>
              </a:solidFill>
              <a:latin typeface="Segoe UI Semibold" panose="020B0702040204020203" pitchFamily="34" charset="0"/>
              <a:cs typeface="Segoe UI Semibold" panose="020B0702040204020203" pitchFamily="34" charset="0"/>
            </a:endParaRPr>
          </a:p>
        </p:txBody>
      </p:sp>
      <p:cxnSp>
        <p:nvCxnSpPr>
          <p:cNvPr id="6" name="Straight Connector 5"/>
          <p:cNvCxnSpPr/>
          <p:nvPr/>
        </p:nvCxnSpPr>
        <p:spPr>
          <a:xfrm>
            <a:off x="122218" y="2860043"/>
            <a:ext cx="11777135" cy="695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15490" y="3836840"/>
            <a:ext cx="11783863" cy="637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20150" y="6122864"/>
            <a:ext cx="11789738" cy="46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custDataLst>
              <p:tags r:id="rId21"/>
            </p:custDataLst>
          </p:nvPr>
        </p:nvSpPr>
        <p:spPr bwMode="auto">
          <a:xfrm>
            <a:off x="7416811"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Consultation by </a:t>
            </a:r>
            <a:r>
              <a:rPr lang="en-US" sz="1100" dirty="0" err="1" smtClean="0">
                <a:solidFill>
                  <a:schemeClr val="bg2">
                    <a:lumMod val="50000"/>
                  </a:schemeClr>
                </a:solidFill>
                <a:cs typeface="Segoe UI" panose="020B0502040204020203" pitchFamily="34" charset="0"/>
              </a:rPr>
              <a:t>Litware</a:t>
            </a:r>
            <a:r>
              <a:rPr lang="en-US" sz="1100" dirty="0" smtClean="0">
                <a:solidFill>
                  <a:schemeClr val="bg2">
                    <a:lumMod val="50000"/>
                  </a:schemeClr>
                </a:solidFill>
                <a:cs typeface="Segoe UI" panose="020B0502040204020203" pitchFamily="34" charset="0"/>
              </a:rPr>
              <a:t> SMEs</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Development by </a:t>
            </a:r>
            <a:r>
              <a:rPr lang="en-US" sz="1100" dirty="0" err="1" smtClean="0">
                <a:solidFill>
                  <a:schemeClr val="bg2">
                    <a:lumMod val="50000"/>
                  </a:schemeClr>
                </a:solidFill>
                <a:cs typeface="Segoe UI" panose="020B0502040204020203" pitchFamily="34" charset="0"/>
              </a:rPr>
              <a:t>Litware</a:t>
            </a:r>
            <a:r>
              <a:rPr lang="en-US" sz="1100" dirty="0" smtClean="0">
                <a:solidFill>
                  <a:schemeClr val="bg2">
                    <a:lumMod val="50000"/>
                  </a:schemeClr>
                </a:solidFill>
                <a:cs typeface="Segoe UI" panose="020B0502040204020203" pitchFamily="34" charset="0"/>
              </a:rPr>
              <a:t> resource + SME consultation</a:t>
            </a:r>
            <a:endParaRPr lang="en-US" sz="1100" dirty="0">
              <a:solidFill>
                <a:schemeClr val="bg2">
                  <a:lumMod val="50000"/>
                </a:schemeClr>
              </a:solidFill>
              <a:cs typeface="Segoe UI" panose="020B0502040204020203" pitchFamily="34" charset="0"/>
            </a:endParaRPr>
          </a:p>
        </p:txBody>
      </p:sp>
      <p:sp>
        <p:nvSpPr>
          <p:cNvPr id="42" name="Rectangle 41"/>
          <p:cNvSpPr/>
          <p:nvPr>
            <p:custDataLst>
              <p:tags r:id="rId22"/>
            </p:custDataLst>
          </p:nvPr>
        </p:nvSpPr>
        <p:spPr bwMode="auto">
          <a:xfrm>
            <a:off x="522952" y="4815443"/>
            <a:ext cx="2193989" cy="684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Consulting</a:t>
            </a:r>
          </a:p>
          <a:p>
            <a:pPr marL="400050" lvl="1" indent="-171450"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Infrastructure design</a:t>
            </a:r>
          </a:p>
          <a:p>
            <a:pPr marL="400050" lvl="1" indent="-171450"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Security</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Support</a:t>
            </a:r>
          </a:p>
          <a:p>
            <a:pPr marL="400050" lvl="1" indent="-169863"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Troubleshooting configuration</a:t>
            </a:r>
            <a:endParaRPr lang="en-US" sz="1100" dirty="0">
              <a:solidFill>
                <a:schemeClr val="bg2">
                  <a:lumMod val="50000"/>
                </a:schemeClr>
              </a:solidFill>
              <a:ea typeface="Segoe UI" pitchFamily="34" charset="0"/>
              <a:cs typeface="Segoe UI" pitchFamily="34" charset="0"/>
            </a:endParaRPr>
          </a:p>
        </p:txBody>
      </p:sp>
      <p:sp>
        <p:nvSpPr>
          <p:cNvPr id="43" name="Rectangle 42"/>
          <p:cNvSpPr/>
          <p:nvPr>
            <p:custDataLst>
              <p:tags r:id="rId23"/>
            </p:custDataLst>
          </p:nvPr>
        </p:nvSpPr>
        <p:spPr bwMode="auto">
          <a:xfrm>
            <a:off x="2818909"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Assessment workshop</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FTC analysis</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Requirement analysis</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Refine requirement</a:t>
            </a:r>
            <a:endParaRPr lang="en-US" sz="1100" dirty="0">
              <a:solidFill>
                <a:schemeClr val="bg2">
                  <a:lumMod val="50000"/>
                </a:schemeClr>
              </a:solidFill>
              <a:ea typeface="Segoe UI" pitchFamily="34" charset="0"/>
              <a:cs typeface="Segoe UI" pitchFamily="34" charset="0"/>
            </a:endParaRPr>
          </a:p>
        </p:txBody>
      </p:sp>
      <p:sp>
        <p:nvSpPr>
          <p:cNvPr id="47" name="Rectangle 46"/>
          <p:cNvSpPr/>
          <p:nvPr>
            <p:custDataLst>
              <p:tags r:id="rId24"/>
            </p:custDataLst>
          </p:nvPr>
        </p:nvSpPr>
        <p:spPr bwMode="auto">
          <a:xfrm>
            <a:off x="5120853"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Architecture Design Workshop</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Successful Proof of Concept</a:t>
            </a:r>
          </a:p>
          <a:p>
            <a:pPr marL="628581" lvl="1" indent="-171399" defTabSz="913650" fontAlgn="base">
              <a:spcBef>
                <a:spcPct val="0"/>
              </a:spcBef>
              <a:spcAft>
                <a:spcPct val="0"/>
              </a:spcAft>
              <a:buFont typeface="Arial" panose="020B0604020202020204" pitchFamily="34" charset="0"/>
              <a:buChar char="•"/>
            </a:pPr>
            <a:endParaRPr lang="en-US" sz="1100" dirty="0">
              <a:solidFill>
                <a:schemeClr val="bg2">
                  <a:lumMod val="50000"/>
                </a:schemeClr>
              </a:solidFill>
              <a:ea typeface="Segoe UI" pitchFamily="34" charset="0"/>
              <a:cs typeface="Segoe UI" pitchFamily="34" charset="0"/>
            </a:endParaRPr>
          </a:p>
        </p:txBody>
      </p:sp>
      <p:sp>
        <p:nvSpPr>
          <p:cNvPr id="48" name="Rectangle 47"/>
          <p:cNvSpPr/>
          <p:nvPr>
            <p:custDataLst>
              <p:tags r:id="rId25"/>
            </p:custDataLst>
          </p:nvPr>
        </p:nvSpPr>
        <p:spPr bwMode="auto">
          <a:xfrm>
            <a:off x="9706781"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Consultation by </a:t>
            </a:r>
            <a:r>
              <a:rPr lang="en-US" sz="1100" dirty="0" err="1" smtClean="0">
                <a:solidFill>
                  <a:schemeClr val="bg2">
                    <a:lumMod val="50000"/>
                  </a:schemeClr>
                </a:solidFill>
                <a:ea typeface="Segoe UI" pitchFamily="34" charset="0"/>
                <a:cs typeface="Segoe UI" pitchFamily="34" charset="0"/>
              </a:rPr>
              <a:t>Litware</a:t>
            </a:r>
            <a:r>
              <a:rPr lang="en-US" sz="1100" dirty="0" smtClean="0">
                <a:solidFill>
                  <a:schemeClr val="bg2">
                    <a:lumMod val="50000"/>
                  </a:schemeClr>
                </a:solidFill>
                <a:ea typeface="Segoe UI" pitchFamily="34" charset="0"/>
                <a:cs typeface="Segoe UI" pitchFamily="34" charset="0"/>
              </a:rPr>
              <a:t> SMEs</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Development by </a:t>
            </a:r>
            <a:r>
              <a:rPr lang="en-US" sz="1100" dirty="0" err="1" smtClean="0">
                <a:solidFill>
                  <a:schemeClr val="bg2">
                    <a:lumMod val="50000"/>
                  </a:schemeClr>
                </a:solidFill>
                <a:ea typeface="Segoe UI" pitchFamily="34" charset="0"/>
                <a:cs typeface="Segoe UI" pitchFamily="34" charset="0"/>
              </a:rPr>
              <a:t>Litware</a:t>
            </a:r>
            <a:r>
              <a:rPr lang="en-US" sz="1100" dirty="0" smtClean="0">
                <a:solidFill>
                  <a:schemeClr val="bg2">
                    <a:lumMod val="50000"/>
                  </a:schemeClr>
                </a:solidFill>
                <a:ea typeface="Segoe UI" pitchFamily="34" charset="0"/>
                <a:cs typeface="Segoe UI" pitchFamily="34" charset="0"/>
              </a:rPr>
              <a:t> resource + SME consultation</a:t>
            </a:r>
          </a:p>
          <a:p>
            <a:pPr marL="171399" indent="-171399" defTabSz="913650" fontAlgn="base">
              <a:spcBef>
                <a:spcPct val="0"/>
              </a:spcBef>
              <a:spcAft>
                <a:spcPct val="0"/>
              </a:spcAft>
              <a:buFont typeface="Arial" panose="020B0604020202020204" pitchFamily="34" charset="0"/>
              <a:buChar char="•"/>
            </a:pPr>
            <a:r>
              <a:rPr lang="en-US" sz="1100" smtClean="0">
                <a:solidFill>
                  <a:schemeClr val="bg2">
                    <a:lumMod val="50000"/>
                  </a:schemeClr>
                </a:solidFill>
                <a:ea typeface="Segoe UI" pitchFamily="34" charset="0"/>
                <a:cs typeface="Segoe UI" pitchFamily="34" charset="0"/>
              </a:rPr>
              <a:t>SharePoint operation </a:t>
            </a:r>
            <a:r>
              <a:rPr lang="en-US" sz="1100" dirty="0" smtClean="0">
                <a:solidFill>
                  <a:schemeClr val="bg2">
                    <a:lumMod val="50000"/>
                  </a:schemeClr>
                </a:solidFill>
                <a:ea typeface="Segoe UI" pitchFamily="34" charset="0"/>
                <a:cs typeface="Segoe UI" pitchFamily="34" charset="0"/>
              </a:rPr>
              <a:t>support</a:t>
            </a:r>
            <a:endParaRPr lang="en-US" sz="1100" dirty="0">
              <a:solidFill>
                <a:schemeClr val="bg2">
                  <a:lumMod val="50000"/>
                </a:schemeClr>
              </a:solidFill>
              <a:ea typeface="Segoe UI" pitchFamily="34" charset="0"/>
              <a:cs typeface="Segoe UI" pitchFamily="34" charset="0"/>
            </a:endParaRPr>
          </a:p>
        </p:txBody>
      </p:sp>
      <p:sp>
        <p:nvSpPr>
          <p:cNvPr id="49" name="TextBox 48"/>
          <p:cNvSpPr txBox="1"/>
          <p:nvPr/>
        </p:nvSpPr>
        <p:spPr>
          <a:xfrm rot="16200000">
            <a:off x="10621" y="5162472"/>
            <a:ext cx="864660" cy="553998"/>
          </a:xfrm>
          <a:prstGeom prst="rect">
            <a:avLst/>
          </a:prstGeom>
          <a:noFill/>
        </p:spPr>
        <p:txBody>
          <a:bodyPr wrap="square" lIns="0" tIns="0" rIns="0" bIns="0" rtlCol="0">
            <a:spAutoFit/>
          </a:bodyPr>
          <a:lstStyle>
            <a:defPPr>
              <a:defRPr lang="en-US"/>
            </a:defPPr>
            <a:lvl1pPr algn="ctr">
              <a:defRPr sz="1000" b="1" spc="-70">
                <a:solidFill>
                  <a:schemeClr val="bg1"/>
                </a:solidFill>
              </a:defRPr>
            </a:lvl1pPr>
          </a:lstStyle>
          <a:p>
            <a:endParaRPr lang="en-US" sz="1200" b="0" dirty="0" smtClean="0">
              <a:solidFill>
                <a:schemeClr val="bg2">
                  <a:lumMod val="50000"/>
                </a:schemeClr>
              </a:solidFill>
            </a:endParaRPr>
          </a:p>
          <a:p>
            <a:r>
              <a:rPr lang="en-US" sz="1200" b="0" dirty="0" err="1" smtClean="0">
                <a:solidFill>
                  <a:schemeClr val="bg2">
                    <a:lumMod val="50000"/>
                  </a:schemeClr>
                </a:solidFill>
              </a:rPr>
              <a:t>Litware</a:t>
            </a:r>
            <a:endParaRPr lang="en-US" sz="1200" b="0" dirty="0">
              <a:solidFill>
                <a:schemeClr val="bg2">
                  <a:lumMod val="50000"/>
                </a:schemeClr>
              </a:solidFill>
            </a:endParaRPr>
          </a:p>
          <a:p>
            <a:endParaRPr lang="en-US" sz="1200" b="0" dirty="0">
              <a:solidFill>
                <a:schemeClr val="bg2">
                  <a:lumMod val="50000"/>
                </a:schemeClr>
              </a:solidFill>
            </a:endParaRPr>
          </a:p>
        </p:txBody>
      </p:sp>
      <p:sp>
        <p:nvSpPr>
          <p:cNvPr id="50" name="TextBox 49"/>
          <p:cNvSpPr txBox="1"/>
          <p:nvPr/>
        </p:nvSpPr>
        <p:spPr>
          <a:xfrm rot="16200000">
            <a:off x="-915848" y="4902847"/>
            <a:ext cx="2288688" cy="184666"/>
          </a:xfrm>
          <a:prstGeom prst="rect">
            <a:avLst/>
          </a:prstGeom>
          <a:noFill/>
        </p:spPr>
        <p:txBody>
          <a:bodyPr wrap="square" lIns="0" tIns="0" rIns="0" bIns="0" rtlCol="0">
            <a:spAutoFit/>
          </a:bodyPr>
          <a:lstStyle>
            <a:defPPr>
              <a:defRPr lang="en-US"/>
            </a:defPPr>
            <a:lvl1pPr algn="ctr">
              <a:defRPr sz="1000" b="1" spc="-70">
                <a:solidFill>
                  <a:schemeClr val="bg1"/>
                </a:solidFill>
              </a:defRPr>
            </a:lvl1pPr>
          </a:lstStyle>
          <a:p>
            <a:r>
              <a:rPr lang="en-US" sz="1200" b="0" dirty="0" smtClean="0">
                <a:solidFill>
                  <a:schemeClr val="bg2">
                    <a:lumMod val="50000"/>
                  </a:schemeClr>
                </a:solidFill>
                <a:latin typeface="Segoe UI Semibold" panose="020B0702040204020203" pitchFamily="34" charset="0"/>
                <a:cs typeface="Segoe UI Semibold" panose="020B0702040204020203" pitchFamily="34" charset="0"/>
              </a:rPr>
              <a:t> Roles &amp; Responsibilities</a:t>
            </a:r>
            <a:endParaRPr lang="en-US" sz="1200" b="0" dirty="0">
              <a:solidFill>
                <a:schemeClr val="bg2">
                  <a:lumMod val="50000"/>
                </a:schemeClr>
              </a:solidFill>
              <a:latin typeface="Segoe UI Semibold" panose="020B0702040204020203" pitchFamily="34" charset="0"/>
              <a:cs typeface="Segoe UI Semibold" panose="020B0702040204020203" pitchFamily="34" charset="0"/>
            </a:endParaRPr>
          </a:p>
        </p:txBody>
      </p:sp>
      <p:cxnSp>
        <p:nvCxnSpPr>
          <p:cNvPr id="53" name="Straight Connector 52"/>
          <p:cNvCxnSpPr/>
          <p:nvPr/>
        </p:nvCxnSpPr>
        <p:spPr>
          <a:xfrm>
            <a:off x="348076" y="4783017"/>
            <a:ext cx="11573764" cy="1"/>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33588" y="2847992"/>
            <a:ext cx="21220" cy="32715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36265" y="3837517"/>
            <a:ext cx="1833" cy="2289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26125" y="2858095"/>
            <a:ext cx="0" cy="32693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95365" y="2847992"/>
            <a:ext cx="0" cy="32715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289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fade">
                                      <p:cBhvr>
                                        <p:cTn id="57" dur="500"/>
                                        <p:tgtEl>
                                          <p:spTgt spid="8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500"/>
                                        <p:tgtEl>
                                          <p:spTgt spid="4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0"/>
                                        </p:tgtEl>
                                        <p:attrNameLst>
                                          <p:attrName>style.visibility</p:attrName>
                                        </p:attrNameLst>
                                      </p:cBhvr>
                                      <p:to>
                                        <p:strVal val="visible"/>
                                      </p:to>
                                    </p:set>
                                    <p:animEffect transition="in" filter="fade">
                                      <p:cBhvr>
                                        <p:cTn id="81" dur="500"/>
                                        <p:tgtEl>
                                          <p:spTgt spid="8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4"/>
                                        </p:tgtEl>
                                        <p:attrNameLst>
                                          <p:attrName>style.visibility</p:attrName>
                                        </p:attrNameLst>
                                      </p:cBhvr>
                                      <p:to>
                                        <p:strVal val="visible"/>
                                      </p:to>
                                    </p:set>
                                    <p:animEffect transition="in" filter="fade">
                                      <p:cBhvr>
                                        <p:cTn id="84" dur="500"/>
                                        <p:tgtEl>
                                          <p:spTgt spid="8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6"/>
                                        </p:tgtEl>
                                        <p:attrNameLst>
                                          <p:attrName>style.visibility</p:attrName>
                                        </p:attrNameLst>
                                      </p:cBhvr>
                                      <p:to>
                                        <p:strVal val="visible"/>
                                      </p:to>
                                    </p:set>
                                    <p:animEffect transition="in" filter="fade">
                                      <p:cBhvr>
                                        <p:cTn id="87" dur="500"/>
                                        <p:tgtEl>
                                          <p:spTgt spid="8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7"/>
                                        </p:tgtEl>
                                        <p:attrNameLst>
                                          <p:attrName>style.visibility</p:attrName>
                                        </p:attrNameLst>
                                      </p:cBhvr>
                                      <p:to>
                                        <p:strVal val="visible"/>
                                      </p:to>
                                    </p:set>
                                    <p:animEffect transition="in" filter="fade">
                                      <p:cBhvr>
                                        <p:cTn id="90" dur="500"/>
                                        <p:tgtEl>
                                          <p:spTgt spid="87"/>
                                        </p:tgtEl>
                                      </p:cBhvr>
                                    </p:animEffect>
                                  </p:childTnLst>
                                </p:cTn>
                              </p:par>
                              <p:par>
                                <p:cTn id="91" presetID="10" presetClass="entr" presetSubtype="0" fill="hold" nodeType="withEffect">
                                  <p:stCondLst>
                                    <p:cond delay="0"/>
                                  </p:stCondLst>
                                  <p:childTnLst>
                                    <p:set>
                                      <p:cBhvr>
                                        <p:cTn id="92" dur="1" fill="hold">
                                          <p:stCondLst>
                                            <p:cond delay="0"/>
                                          </p:stCondLst>
                                        </p:cTn>
                                        <p:tgtEl>
                                          <p:spTgt spid="6"/>
                                        </p:tgtEl>
                                        <p:attrNameLst>
                                          <p:attrName>style.visibility</p:attrName>
                                        </p:attrNameLst>
                                      </p:cBhvr>
                                      <p:to>
                                        <p:strVal val="visible"/>
                                      </p:to>
                                    </p:set>
                                    <p:animEffect transition="in" filter="fade">
                                      <p:cBhvr>
                                        <p:cTn id="93" dur="500"/>
                                        <p:tgtEl>
                                          <p:spTgt spid="6"/>
                                        </p:tgtEl>
                                      </p:cBhvr>
                                    </p:animEffect>
                                  </p:childTnLst>
                                </p:cTn>
                              </p:par>
                              <p:par>
                                <p:cTn id="94" presetID="10" presetClass="entr" presetSubtype="0" fill="hold" nodeType="with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fade">
                                      <p:cBhvr>
                                        <p:cTn id="96" dur="500"/>
                                        <p:tgtEl>
                                          <p:spTgt spid="76"/>
                                        </p:tgtEl>
                                      </p:cBhvr>
                                    </p:animEffect>
                                  </p:childTnLst>
                                </p:cTn>
                              </p:par>
                              <p:par>
                                <p:cTn id="97" presetID="10" presetClass="entr" presetSubtype="0" fill="hold" nodeType="withEffect">
                                  <p:stCondLst>
                                    <p:cond delay="0"/>
                                  </p:stCondLst>
                                  <p:childTnLst>
                                    <p:set>
                                      <p:cBhvr>
                                        <p:cTn id="98" dur="1" fill="hold">
                                          <p:stCondLst>
                                            <p:cond delay="0"/>
                                          </p:stCondLst>
                                        </p:cTn>
                                        <p:tgtEl>
                                          <p:spTgt spid="77"/>
                                        </p:tgtEl>
                                        <p:attrNameLst>
                                          <p:attrName>style.visibility</p:attrName>
                                        </p:attrNameLst>
                                      </p:cBhvr>
                                      <p:to>
                                        <p:strVal val="visible"/>
                                      </p:to>
                                    </p:set>
                                    <p:animEffect transition="in" filter="fade">
                                      <p:cBhvr>
                                        <p:cTn id="99" dur="500"/>
                                        <p:tgtEl>
                                          <p:spTgt spid="7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500"/>
                                        <p:tgtEl>
                                          <p:spTgt spid="4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fade">
                                      <p:cBhvr>
                                        <p:cTn id="105" dur="500"/>
                                        <p:tgtEl>
                                          <p:spTgt spid="4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500"/>
                                        <p:tgtEl>
                                          <p:spTgt spid="4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fade">
                                      <p:cBhvr>
                                        <p:cTn id="111" dur="500"/>
                                        <p:tgtEl>
                                          <p:spTgt spid="4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8"/>
                                        </p:tgtEl>
                                        <p:attrNameLst>
                                          <p:attrName>style.visibility</p:attrName>
                                        </p:attrNameLst>
                                      </p:cBhvr>
                                      <p:to>
                                        <p:strVal val="visible"/>
                                      </p:to>
                                    </p:set>
                                    <p:animEffect transition="in" filter="fade">
                                      <p:cBhvr>
                                        <p:cTn id="114" dur="500"/>
                                        <p:tgtEl>
                                          <p:spTgt spid="4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fade">
                                      <p:cBhvr>
                                        <p:cTn id="117" dur="500"/>
                                        <p:tgtEl>
                                          <p:spTgt spid="4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fade">
                                      <p:cBhvr>
                                        <p:cTn id="120" dur="500"/>
                                        <p:tgtEl>
                                          <p:spTgt spid="50"/>
                                        </p:tgtEl>
                                      </p:cBhvr>
                                    </p:animEffect>
                                  </p:childTnLst>
                                </p:cTn>
                              </p:par>
                              <p:par>
                                <p:cTn id="121" presetID="10" presetClass="entr" presetSubtype="0"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fade">
                                      <p:cBhvr>
                                        <p:cTn id="123" dur="500"/>
                                        <p:tgtEl>
                                          <p:spTgt spid="53"/>
                                        </p:tgtEl>
                                      </p:cBhvr>
                                    </p:animEffect>
                                  </p:childTnLst>
                                </p:cTn>
                              </p:par>
                              <p:par>
                                <p:cTn id="124" presetID="10" presetClass="entr" presetSubtype="0" fill="hold" nodeType="withEffect">
                                  <p:stCondLst>
                                    <p:cond delay="0"/>
                                  </p:stCondLst>
                                  <p:childTnLst>
                                    <p:set>
                                      <p:cBhvr>
                                        <p:cTn id="125" dur="1" fill="hold">
                                          <p:stCondLst>
                                            <p:cond delay="0"/>
                                          </p:stCondLst>
                                        </p:cTn>
                                        <p:tgtEl>
                                          <p:spTgt spid="4"/>
                                        </p:tgtEl>
                                        <p:attrNameLst>
                                          <p:attrName>style.visibility</p:attrName>
                                        </p:attrNameLst>
                                      </p:cBhvr>
                                      <p:to>
                                        <p:strVal val="visible"/>
                                      </p:to>
                                    </p:set>
                                    <p:animEffect transition="in" filter="fade">
                                      <p:cBhvr>
                                        <p:cTn id="126" dur="500"/>
                                        <p:tgtEl>
                                          <p:spTgt spid="4"/>
                                        </p:tgtEl>
                                      </p:cBhvr>
                                    </p:animEffect>
                                  </p:childTnLst>
                                </p:cTn>
                              </p:par>
                              <p:par>
                                <p:cTn id="127" presetID="10" presetClass="entr" presetSubtype="0" fill="hold" nodeType="withEffect">
                                  <p:stCondLst>
                                    <p:cond delay="0"/>
                                  </p:stCondLst>
                                  <p:childTnLst>
                                    <p:set>
                                      <p:cBhvr>
                                        <p:cTn id="128" dur="1" fill="hold">
                                          <p:stCondLst>
                                            <p:cond delay="0"/>
                                          </p:stCondLst>
                                        </p:cTn>
                                        <p:tgtEl>
                                          <p:spTgt spid="54"/>
                                        </p:tgtEl>
                                        <p:attrNameLst>
                                          <p:attrName>style.visibility</p:attrName>
                                        </p:attrNameLst>
                                      </p:cBhvr>
                                      <p:to>
                                        <p:strVal val="visible"/>
                                      </p:to>
                                    </p:set>
                                    <p:animEffect transition="in" filter="fade">
                                      <p:cBhvr>
                                        <p:cTn id="129" dur="500"/>
                                        <p:tgtEl>
                                          <p:spTgt spid="54"/>
                                        </p:tgtEl>
                                      </p:cBhvr>
                                    </p:animEffect>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500"/>
                                        <p:tgtEl>
                                          <p:spTgt spid="56"/>
                                        </p:tgtEl>
                                      </p:cBhvr>
                                    </p:animEffect>
                                  </p:childTnLst>
                                </p:cTn>
                              </p:par>
                              <p:par>
                                <p:cTn id="133" presetID="10" presetClass="entr" presetSubtype="0" fill="hold" nodeType="withEffect">
                                  <p:stCondLst>
                                    <p:cond delay="0"/>
                                  </p:stCondLst>
                                  <p:childTnLst>
                                    <p:set>
                                      <p:cBhvr>
                                        <p:cTn id="134" dur="1" fill="hold">
                                          <p:stCondLst>
                                            <p:cond delay="0"/>
                                          </p:stCondLst>
                                        </p:cTn>
                                        <p:tgtEl>
                                          <p:spTgt spid="58"/>
                                        </p:tgtEl>
                                        <p:attrNameLst>
                                          <p:attrName>style.visibility</p:attrName>
                                        </p:attrNameLst>
                                      </p:cBhvr>
                                      <p:to>
                                        <p:strVal val="visible"/>
                                      </p:to>
                                    </p:set>
                                    <p:animEffect transition="in" filter="fade">
                                      <p:cBhvr>
                                        <p:cTn id="13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5" grpId="0"/>
      <p:bldP spid="19" grpId="0" animBg="1"/>
      <p:bldP spid="20" grpId="0" animBg="1"/>
      <p:bldP spid="21" grpId="0" animBg="1"/>
      <p:bldP spid="22" grpId="0" animBg="1"/>
      <p:bldP spid="23" grpId="0"/>
      <p:bldP spid="24" grpId="0"/>
      <p:bldP spid="25" grpId="0"/>
      <p:bldP spid="26" grpId="0"/>
      <p:bldP spid="28" grpId="0" animBg="1"/>
      <p:bldP spid="32" grpId="0" animBg="1"/>
      <p:bldP spid="33" grpId="0"/>
      <p:bldP spid="35" grpId="0" animBg="1"/>
      <p:bldP spid="39" grpId="0" animBg="1"/>
      <p:bldP spid="34" grpId="0"/>
      <p:bldP spid="36" grpId="0" animBg="1"/>
      <p:bldP spid="38" grpId="0" animBg="1"/>
      <p:bldP spid="44" grpId="0" animBg="1"/>
      <p:bldP spid="45" grpId="0" animBg="1"/>
      <p:bldP spid="46" grpId="0"/>
      <p:bldP spid="37" grpId="0" animBg="1"/>
      <p:bldP spid="55" grpId="0"/>
      <p:bldP spid="79" grpId="0"/>
      <p:bldP spid="80" grpId="0" animBg="1"/>
      <p:bldP spid="84" grpId="0" animBg="1"/>
      <p:bldP spid="86" grpId="0" animBg="1"/>
      <p:bldP spid="87" grpId="0"/>
      <p:bldP spid="40" grpId="0" animBg="1"/>
      <p:bldP spid="42" grpId="0"/>
      <p:bldP spid="43" grpId="0" animBg="1"/>
      <p:bldP spid="47" grpId="0" animBg="1"/>
      <p:bldP spid="48" grpId="0" animBg="1"/>
      <p:bldP spid="49" grpId="0"/>
      <p:bldP spid="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 y="228600"/>
            <a:ext cx="11647170" cy="747897"/>
          </a:xfrm>
        </p:spPr>
        <p:txBody>
          <a:bodyPr/>
          <a:lstStyle/>
          <a:p>
            <a:pPr algn="ctr"/>
            <a:r>
              <a:rPr lang="en-GB" dirty="0"/>
              <a:t>PnP </a:t>
            </a:r>
            <a:r>
              <a:rPr lang="en-GB" dirty="0" smtClean="0"/>
              <a:t>Transformation</a:t>
            </a:r>
            <a:r>
              <a:rPr lang="en-US" dirty="0" smtClean="0"/>
              <a:t> </a:t>
            </a:r>
            <a:br>
              <a:rPr lang="en-US" dirty="0" smtClean="0"/>
            </a:br>
            <a:r>
              <a:rPr lang="en-US" dirty="0" smtClean="0"/>
              <a:t>Onboarding Process</a:t>
            </a:r>
            <a:endParaRPr lang="en-US" dirty="0"/>
          </a:p>
        </p:txBody>
      </p:sp>
      <p:graphicFrame>
        <p:nvGraphicFramePr>
          <p:cNvPr id="5" name="Diagram 4"/>
          <p:cNvGraphicFramePr/>
          <p:nvPr>
            <p:extLst>
              <p:ext uri="{D42A27DB-BD31-4B8C-83A1-F6EECF244321}">
                <p14:modId xmlns:p14="http://schemas.microsoft.com/office/powerpoint/2010/main" val="2226525375"/>
              </p:ext>
            </p:extLst>
          </p:nvPr>
        </p:nvGraphicFramePr>
        <p:xfrm>
          <a:off x="1177892" y="1788494"/>
          <a:ext cx="9360568" cy="4517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1781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8696D1A5-F839-449A-869B-BFDD8D83905A}"/>
                                            </p:graphicEl>
                                          </p:spTgt>
                                        </p:tgtEl>
                                        <p:attrNameLst>
                                          <p:attrName>style.visibility</p:attrName>
                                        </p:attrNameLst>
                                      </p:cBhvr>
                                      <p:to>
                                        <p:strVal val="visible"/>
                                      </p:to>
                                    </p:set>
                                    <p:animEffect transition="in" filter="fade">
                                      <p:cBhvr>
                                        <p:cTn id="7" dur="1000"/>
                                        <p:tgtEl>
                                          <p:spTgt spid="5">
                                            <p:graphicEl>
                                              <a:dgm id="{8696D1A5-F839-449A-869B-BFDD8D83905A}"/>
                                            </p:graphicEl>
                                          </p:spTgt>
                                        </p:tgtEl>
                                      </p:cBhvr>
                                    </p:animEffect>
                                    <p:anim calcmode="lin" valueType="num">
                                      <p:cBhvr>
                                        <p:cTn id="8" dur="1000" fill="hold"/>
                                        <p:tgtEl>
                                          <p:spTgt spid="5">
                                            <p:graphicEl>
                                              <a:dgm id="{8696D1A5-F839-449A-869B-BFDD8D83905A}"/>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8696D1A5-F839-449A-869B-BFDD8D83905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BA238C12-50BD-4B55-82B7-679311120741}"/>
                                            </p:graphicEl>
                                          </p:spTgt>
                                        </p:tgtEl>
                                        <p:attrNameLst>
                                          <p:attrName>style.visibility</p:attrName>
                                        </p:attrNameLst>
                                      </p:cBhvr>
                                      <p:to>
                                        <p:strVal val="visible"/>
                                      </p:to>
                                    </p:set>
                                    <p:animEffect transition="in" filter="fade">
                                      <p:cBhvr>
                                        <p:cTn id="14" dur="1000"/>
                                        <p:tgtEl>
                                          <p:spTgt spid="5">
                                            <p:graphicEl>
                                              <a:dgm id="{BA238C12-50BD-4B55-82B7-679311120741}"/>
                                            </p:graphicEl>
                                          </p:spTgt>
                                        </p:tgtEl>
                                      </p:cBhvr>
                                    </p:animEffect>
                                    <p:anim calcmode="lin" valueType="num">
                                      <p:cBhvr>
                                        <p:cTn id="15" dur="1000" fill="hold"/>
                                        <p:tgtEl>
                                          <p:spTgt spid="5">
                                            <p:graphicEl>
                                              <a:dgm id="{BA238C12-50BD-4B55-82B7-679311120741}"/>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BA238C12-50BD-4B55-82B7-679311120741}"/>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graphicEl>
                                              <a:dgm id="{EA6399AF-3DF3-4343-BF3A-3C27B2E8D3C4}"/>
                                            </p:graphicEl>
                                          </p:spTgt>
                                        </p:tgtEl>
                                        <p:attrNameLst>
                                          <p:attrName>style.visibility</p:attrName>
                                        </p:attrNameLst>
                                      </p:cBhvr>
                                      <p:to>
                                        <p:strVal val="visible"/>
                                      </p:to>
                                    </p:set>
                                    <p:animEffect transition="in" filter="fade">
                                      <p:cBhvr>
                                        <p:cTn id="21" dur="1000"/>
                                        <p:tgtEl>
                                          <p:spTgt spid="5">
                                            <p:graphicEl>
                                              <a:dgm id="{EA6399AF-3DF3-4343-BF3A-3C27B2E8D3C4}"/>
                                            </p:graphicEl>
                                          </p:spTgt>
                                        </p:tgtEl>
                                      </p:cBhvr>
                                    </p:animEffect>
                                    <p:anim calcmode="lin" valueType="num">
                                      <p:cBhvr>
                                        <p:cTn id="22" dur="1000" fill="hold"/>
                                        <p:tgtEl>
                                          <p:spTgt spid="5">
                                            <p:graphicEl>
                                              <a:dgm id="{EA6399AF-3DF3-4343-BF3A-3C27B2E8D3C4}"/>
                                            </p:graphicEl>
                                          </p:spTgt>
                                        </p:tgtEl>
                                        <p:attrNameLst>
                                          <p:attrName>ppt_x</p:attrName>
                                        </p:attrNameLst>
                                      </p:cBhvr>
                                      <p:tavLst>
                                        <p:tav tm="0">
                                          <p:val>
                                            <p:strVal val="#ppt_x"/>
                                          </p:val>
                                        </p:tav>
                                        <p:tav tm="100000">
                                          <p:val>
                                            <p:strVal val="#ppt_x"/>
                                          </p:val>
                                        </p:tav>
                                      </p:tavLst>
                                    </p:anim>
                                    <p:anim calcmode="lin" valueType="num">
                                      <p:cBhvr>
                                        <p:cTn id="23" dur="1000" fill="hold"/>
                                        <p:tgtEl>
                                          <p:spTgt spid="5">
                                            <p:graphicEl>
                                              <a:dgm id="{EA6399AF-3DF3-4343-BF3A-3C27B2E8D3C4}"/>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graphicEl>
                                              <a:dgm id="{8E96983E-1988-4BA3-A534-6E275CCB0D69}"/>
                                            </p:graphicEl>
                                          </p:spTgt>
                                        </p:tgtEl>
                                        <p:attrNameLst>
                                          <p:attrName>style.visibility</p:attrName>
                                        </p:attrNameLst>
                                      </p:cBhvr>
                                      <p:to>
                                        <p:strVal val="visible"/>
                                      </p:to>
                                    </p:set>
                                    <p:animEffect transition="in" filter="fade">
                                      <p:cBhvr>
                                        <p:cTn id="28" dur="1000"/>
                                        <p:tgtEl>
                                          <p:spTgt spid="5">
                                            <p:graphicEl>
                                              <a:dgm id="{8E96983E-1988-4BA3-A534-6E275CCB0D69}"/>
                                            </p:graphicEl>
                                          </p:spTgt>
                                        </p:tgtEl>
                                      </p:cBhvr>
                                    </p:animEffect>
                                    <p:anim calcmode="lin" valueType="num">
                                      <p:cBhvr>
                                        <p:cTn id="29" dur="1000" fill="hold"/>
                                        <p:tgtEl>
                                          <p:spTgt spid="5">
                                            <p:graphicEl>
                                              <a:dgm id="{8E96983E-1988-4BA3-A534-6E275CCB0D69}"/>
                                            </p:graphicEl>
                                          </p:spTgt>
                                        </p:tgtEl>
                                        <p:attrNameLst>
                                          <p:attrName>ppt_x</p:attrName>
                                        </p:attrNameLst>
                                      </p:cBhvr>
                                      <p:tavLst>
                                        <p:tav tm="0">
                                          <p:val>
                                            <p:strVal val="#ppt_x"/>
                                          </p:val>
                                        </p:tav>
                                        <p:tav tm="100000">
                                          <p:val>
                                            <p:strVal val="#ppt_x"/>
                                          </p:val>
                                        </p:tav>
                                      </p:tavLst>
                                    </p:anim>
                                    <p:anim calcmode="lin" valueType="num">
                                      <p:cBhvr>
                                        <p:cTn id="30" dur="1000" fill="hold"/>
                                        <p:tgtEl>
                                          <p:spTgt spid="5">
                                            <p:graphicEl>
                                              <a:dgm id="{8E96983E-1988-4BA3-A534-6E275CCB0D69}"/>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graphicEl>
                                              <a:dgm id="{F98FC1C1-8B6A-4533-8ED3-4BEF3EA45044}"/>
                                            </p:graphicEl>
                                          </p:spTgt>
                                        </p:tgtEl>
                                        <p:attrNameLst>
                                          <p:attrName>style.visibility</p:attrName>
                                        </p:attrNameLst>
                                      </p:cBhvr>
                                      <p:to>
                                        <p:strVal val="visible"/>
                                      </p:to>
                                    </p:set>
                                    <p:animEffect transition="in" filter="fade">
                                      <p:cBhvr>
                                        <p:cTn id="35" dur="1000"/>
                                        <p:tgtEl>
                                          <p:spTgt spid="5">
                                            <p:graphicEl>
                                              <a:dgm id="{F98FC1C1-8B6A-4533-8ED3-4BEF3EA45044}"/>
                                            </p:graphicEl>
                                          </p:spTgt>
                                        </p:tgtEl>
                                      </p:cBhvr>
                                    </p:animEffect>
                                    <p:anim calcmode="lin" valueType="num">
                                      <p:cBhvr>
                                        <p:cTn id="36" dur="1000" fill="hold"/>
                                        <p:tgtEl>
                                          <p:spTgt spid="5">
                                            <p:graphicEl>
                                              <a:dgm id="{F98FC1C1-8B6A-4533-8ED3-4BEF3EA45044}"/>
                                            </p:graphicEl>
                                          </p:spTgt>
                                        </p:tgtEl>
                                        <p:attrNameLst>
                                          <p:attrName>ppt_x</p:attrName>
                                        </p:attrNameLst>
                                      </p:cBhvr>
                                      <p:tavLst>
                                        <p:tav tm="0">
                                          <p:val>
                                            <p:strVal val="#ppt_x"/>
                                          </p:val>
                                        </p:tav>
                                        <p:tav tm="100000">
                                          <p:val>
                                            <p:strVal val="#ppt_x"/>
                                          </p:val>
                                        </p:tav>
                                      </p:tavLst>
                                    </p:anim>
                                    <p:anim calcmode="lin" valueType="num">
                                      <p:cBhvr>
                                        <p:cTn id="37" dur="1000" fill="hold"/>
                                        <p:tgtEl>
                                          <p:spTgt spid="5">
                                            <p:graphicEl>
                                              <a:dgm id="{F98FC1C1-8B6A-4533-8ED3-4BEF3EA45044}"/>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graphicEl>
                                              <a:dgm id="{CFB4BA54-1902-48CE-A2DA-BB290594A290}"/>
                                            </p:graphicEl>
                                          </p:spTgt>
                                        </p:tgtEl>
                                        <p:attrNameLst>
                                          <p:attrName>style.visibility</p:attrName>
                                        </p:attrNameLst>
                                      </p:cBhvr>
                                      <p:to>
                                        <p:strVal val="visible"/>
                                      </p:to>
                                    </p:set>
                                    <p:animEffect transition="in" filter="fade">
                                      <p:cBhvr>
                                        <p:cTn id="42" dur="1000"/>
                                        <p:tgtEl>
                                          <p:spTgt spid="5">
                                            <p:graphicEl>
                                              <a:dgm id="{CFB4BA54-1902-48CE-A2DA-BB290594A290}"/>
                                            </p:graphicEl>
                                          </p:spTgt>
                                        </p:tgtEl>
                                      </p:cBhvr>
                                    </p:animEffect>
                                    <p:anim calcmode="lin" valueType="num">
                                      <p:cBhvr>
                                        <p:cTn id="43" dur="1000" fill="hold"/>
                                        <p:tgtEl>
                                          <p:spTgt spid="5">
                                            <p:graphicEl>
                                              <a:dgm id="{CFB4BA54-1902-48CE-A2DA-BB290594A290}"/>
                                            </p:graphicEl>
                                          </p:spTgt>
                                        </p:tgtEl>
                                        <p:attrNameLst>
                                          <p:attrName>ppt_x</p:attrName>
                                        </p:attrNameLst>
                                      </p:cBhvr>
                                      <p:tavLst>
                                        <p:tav tm="0">
                                          <p:val>
                                            <p:strVal val="#ppt_x"/>
                                          </p:val>
                                        </p:tav>
                                        <p:tav tm="100000">
                                          <p:val>
                                            <p:strVal val="#ppt_x"/>
                                          </p:val>
                                        </p:tav>
                                      </p:tavLst>
                                    </p:anim>
                                    <p:anim calcmode="lin" valueType="num">
                                      <p:cBhvr>
                                        <p:cTn id="44" dur="1000" fill="hold"/>
                                        <p:tgtEl>
                                          <p:spTgt spid="5">
                                            <p:graphicEl>
                                              <a:dgm id="{CFB4BA54-1902-48CE-A2DA-BB290594A290}"/>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
                                            <p:graphicEl>
                                              <a:dgm id="{8A2B1735-F005-402A-B186-D3E5CE0B3274}"/>
                                            </p:graphicEl>
                                          </p:spTgt>
                                        </p:tgtEl>
                                        <p:attrNameLst>
                                          <p:attrName>style.visibility</p:attrName>
                                        </p:attrNameLst>
                                      </p:cBhvr>
                                      <p:to>
                                        <p:strVal val="visible"/>
                                      </p:to>
                                    </p:set>
                                    <p:animEffect transition="in" filter="fade">
                                      <p:cBhvr>
                                        <p:cTn id="49" dur="1000"/>
                                        <p:tgtEl>
                                          <p:spTgt spid="5">
                                            <p:graphicEl>
                                              <a:dgm id="{8A2B1735-F005-402A-B186-D3E5CE0B3274}"/>
                                            </p:graphicEl>
                                          </p:spTgt>
                                        </p:tgtEl>
                                      </p:cBhvr>
                                    </p:animEffect>
                                    <p:anim calcmode="lin" valueType="num">
                                      <p:cBhvr>
                                        <p:cTn id="50" dur="1000" fill="hold"/>
                                        <p:tgtEl>
                                          <p:spTgt spid="5">
                                            <p:graphicEl>
                                              <a:dgm id="{8A2B1735-F005-402A-B186-D3E5CE0B3274}"/>
                                            </p:graphicEl>
                                          </p:spTgt>
                                        </p:tgtEl>
                                        <p:attrNameLst>
                                          <p:attrName>ppt_x</p:attrName>
                                        </p:attrNameLst>
                                      </p:cBhvr>
                                      <p:tavLst>
                                        <p:tav tm="0">
                                          <p:val>
                                            <p:strVal val="#ppt_x"/>
                                          </p:val>
                                        </p:tav>
                                        <p:tav tm="100000">
                                          <p:val>
                                            <p:strVal val="#ppt_x"/>
                                          </p:val>
                                        </p:tav>
                                      </p:tavLst>
                                    </p:anim>
                                    <p:anim calcmode="lin" valueType="num">
                                      <p:cBhvr>
                                        <p:cTn id="51" dur="1000" fill="hold"/>
                                        <p:tgtEl>
                                          <p:spTgt spid="5">
                                            <p:graphicEl>
                                              <a:dgm id="{8A2B1735-F005-402A-B186-D3E5CE0B3274}"/>
                                            </p:graphic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
                                            <p:graphicEl>
                                              <a:dgm id="{86AA8D57-C540-470D-B872-8FE72286FBE6}"/>
                                            </p:graphicEl>
                                          </p:spTgt>
                                        </p:tgtEl>
                                        <p:attrNameLst>
                                          <p:attrName>style.visibility</p:attrName>
                                        </p:attrNameLst>
                                      </p:cBhvr>
                                      <p:to>
                                        <p:strVal val="visible"/>
                                      </p:to>
                                    </p:set>
                                    <p:animEffect transition="in" filter="fade">
                                      <p:cBhvr>
                                        <p:cTn id="56" dur="1000"/>
                                        <p:tgtEl>
                                          <p:spTgt spid="5">
                                            <p:graphicEl>
                                              <a:dgm id="{86AA8D57-C540-470D-B872-8FE72286FBE6}"/>
                                            </p:graphicEl>
                                          </p:spTgt>
                                        </p:tgtEl>
                                      </p:cBhvr>
                                    </p:animEffect>
                                    <p:anim calcmode="lin" valueType="num">
                                      <p:cBhvr>
                                        <p:cTn id="57" dur="1000" fill="hold"/>
                                        <p:tgtEl>
                                          <p:spTgt spid="5">
                                            <p:graphicEl>
                                              <a:dgm id="{86AA8D57-C540-470D-B872-8FE72286FBE6}"/>
                                            </p:graphicEl>
                                          </p:spTgt>
                                        </p:tgtEl>
                                        <p:attrNameLst>
                                          <p:attrName>ppt_x</p:attrName>
                                        </p:attrNameLst>
                                      </p:cBhvr>
                                      <p:tavLst>
                                        <p:tav tm="0">
                                          <p:val>
                                            <p:strVal val="#ppt_x"/>
                                          </p:val>
                                        </p:tav>
                                        <p:tav tm="100000">
                                          <p:val>
                                            <p:strVal val="#ppt_x"/>
                                          </p:val>
                                        </p:tav>
                                      </p:tavLst>
                                    </p:anim>
                                    <p:anim calcmode="lin" valueType="num">
                                      <p:cBhvr>
                                        <p:cTn id="58" dur="1000" fill="hold"/>
                                        <p:tgtEl>
                                          <p:spTgt spid="5">
                                            <p:graphicEl>
                                              <a:dgm id="{86AA8D57-C540-470D-B872-8FE72286FBE6}"/>
                                            </p:graphic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
                                            <p:graphicEl>
                                              <a:dgm id="{109425D9-6F26-4FB7-B101-A771AA5B2946}"/>
                                            </p:graphicEl>
                                          </p:spTgt>
                                        </p:tgtEl>
                                        <p:attrNameLst>
                                          <p:attrName>style.visibility</p:attrName>
                                        </p:attrNameLst>
                                      </p:cBhvr>
                                      <p:to>
                                        <p:strVal val="visible"/>
                                      </p:to>
                                    </p:set>
                                    <p:animEffect transition="in" filter="fade">
                                      <p:cBhvr>
                                        <p:cTn id="63" dur="1000"/>
                                        <p:tgtEl>
                                          <p:spTgt spid="5">
                                            <p:graphicEl>
                                              <a:dgm id="{109425D9-6F26-4FB7-B101-A771AA5B2946}"/>
                                            </p:graphicEl>
                                          </p:spTgt>
                                        </p:tgtEl>
                                      </p:cBhvr>
                                    </p:animEffect>
                                    <p:anim calcmode="lin" valueType="num">
                                      <p:cBhvr>
                                        <p:cTn id="64" dur="1000" fill="hold"/>
                                        <p:tgtEl>
                                          <p:spTgt spid="5">
                                            <p:graphicEl>
                                              <a:dgm id="{109425D9-6F26-4FB7-B101-A771AA5B2946}"/>
                                            </p:graphicEl>
                                          </p:spTgt>
                                        </p:tgtEl>
                                        <p:attrNameLst>
                                          <p:attrName>ppt_x</p:attrName>
                                        </p:attrNameLst>
                                      </p:cBhvr>
                                      <p:tavLst>
                                        <p:tav tm="0">
                                          <p:val>
                                            <p:strVal val="#ppt_x"/>
                                          </p:val>
                                        </p:tav>
                                        <p:tav tm="100000">
                                          <p:val>
                                            <p:strVal val="#ppt_x"/>
                                          </p:val>
                                        </p:tav>
                                      </p:tavLst>
                                    </p:anim>
                                    <p:anim calcmode="lin" valueType="num">
                                      <p:cBhvr>
                                        <p:cTn id="65" dur="1000" fill="hold"/>
                                        <p:tgtEl>
                                          <p:spTgt spid="5">
                                            <p:graphicEl>
                                              <a:dgm id="{109425D9-6F26-4FB7-B101-A771AA5B2946}"/>
                                            </p:graphic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5">
                                            <p:graphicEl>
                                              <a:dgm id="{ADD93F01-A77F-4349-9079-F170D5CE9CEB}"/>
                                            </p:graphicEl>
                                          </p:spTgt>
                                        </p:tgtEl>
                                        <p:attrNameLst>
                                          <p:attrName>style.visibility</p:attrName>
                                        </p:attrNameLst>
                                      </p:cBhvr>
                                      <p:to>
                                        <p:strVal val="visible"/>
                                      </p:to>
                                    </p:set>
                                    <p:animEffect transition="in" filter="fade">
                                      <p:cBhvr>
                                        <p:cTn id="70" dur="1000"/>
                                        <p:tgtEl>
                                          <p:spTgt spid="5">
                                            <p:graphicEl>
                                              <a:dgm id="{ADD93F01-A77F-4349-9079-F170D5CE9CEB}"/>
                                            </p:graphicEl>
                                          </p:spTgt>
                                        </p:tgtEl>
                                      </p:cBhvr>
                                    </p:animEffect>
                                    <p:anim calcmode="lin" valueType="num">
                                      <p:cBhvr>
                                        <p:cTn id="71" dur="1000" fill="hold"/>
                                        <p:tgtEl>
                                          <p:spTgt spid="5">
                                            <p:graphicEl>
                                              <a:dgm id="{ADD93F01-A77F-4349-9079-F170D5CE9CEB}"/>
                                            </p:graphicEl>
                                          </p:spTgt>
                                        </p:tgtEl>
                                        <p:attrNameLst>
                                          <p:attrName>ppt_x</p:attrName>
                                        </p:attrNameLst>
                                      </p:cBhvr>
                                      <p:tavLst>
                                        <p:tav tm="0">
                                          <p:val>
                                            <p:strVal val="#ppt_x"/>
                                          </p:val>
                                        </p:tav>
                                        <p:tav tm="100000">
                                          <p:val>
                                            <p:strVal val="#ppt_x"/>
                                          </p:val>
                                        </p:tav>
                                      </p:tavLst>
                                    </p:anim>
                                    <p:anim calcmode="lin" valueType="num">
                                      <p:cBhvr>
                                        <p:cTn id="72" dur="1000" fill="hold"/>
                                        <p:tgtEl>
                                          <p:spTgt spid="5">
                                            <p:graphicEl>
                                              <a:dgm id="{ADD93F01-A77F-4349-9079-F170D5CE9CEB}"/>
                                            </p:graphic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5">
                                            <p:graphicEl>
                                              <a:dgm id="{6C95058B-211A-4165-9E90-B71D35383143}"/>
                                            </p:graphicEl>
                                          </p:spTgt>
                                        </p:tgtEl>
                                        <p:attrNameLst>
                                          <p:attrName>style.visibility</p:attrName>
                                        </p:attrNameLst>
                                      </p:cBhvr>
                                      <p:to>
                                        <p:strVal val="visible"/>
                                      </p:to>
                                    </p:set>
                                    <p:animEffect transition="in" filter="fade">
                                      <p:cBhvr>
                                        <p:cTn id="77" dur="1000"/>
                                        <p:tgtEl>
                                          <p:spTgt spid="5">
                                            <p:graphicEl>
                                              <a:dgm id="{6C95058B-211A-4165-9E90-B71D35383143}"/>
                                            </p:graphicEl>
                                          </p:spTgt>
                                        </p:tgtEl>
                                      </p:cBhvr>
                                    </p:animEffect>
                                    <p:anim calcmode="lin" valueType="num">
                                      <p:cBhvr>
                                        <p:cTn id="78" dur="1000" fill="hold"/>
                                        <p:tgtEl>
                                          <p:spTgt spid="5">
                                            <p:graphicEl>
                                              <a:dgm id="{6C95058B-211A-4165-9E90-B71D35383143}"/>
                                            </p:graphicEl>
                                          </p:spTgt>
                                        </p:tgtEl>
                                        <p:attrNameLst>
                                          <p:attrName>ppt_x</p:attrName>
                                        </p:attrNameLst>
                                      </p:cBhvr>
                                      <p:tavLst>
                                        <p:tav tm="0">
                                          <p:val>
                                            <p:strVal val="#ppt_x"/>
                                          </p:val>
                                        </p:tav>
                                        <p:tav tm="100000">
                                          <p:val>
                                            <p:strVal val="#ppt_x"/>
                                          </p:val>
                                        </p:tav>
                                      </p:tavLst>
                                    </p:anim>
                                    <p:anim calcmode="lin" valueType="num">
                                      <p:cBhvr>
                                        <p:cTn id="79" dur="1000" fill="hold"/>
                                        <p:tgtEl>
                                          <p:spTgt spid="5">
                                            <p:graphicEl>
                                              <a:dgm id="{6C95058B-211A-4165-9E90-B71D35383143}"/>
                                            </p:graphic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5">
                                            <p:graphicEl>
                                              <a:dgm id="{20F9A790-FC2E-4CFB-851D-17DE0076CF38}"/>
                                            </p:graphicEl>
                                          </p:spTgt>
                                        </p:tgtEl>
                                        <p:attrNameLst>
                                          <p:attrName>style.visibility</p:attrName>
                                        </p:attrNameLst>
                                      </p:cBhvr>
                                      <p:to>
                                        <p:strVal val="visible"/>
                                      </p:to>
                                    </p:set>
                                    <p:animEffect transition="in" filter="fade">
                                      <p:cBhvr>
                                        <p:cTn id="84" dur="1000"/>
                                        <p:tgtEl>
                                          <p:spTgt spid="5">
                                            <p:graphicEl>
                                              <a:dgm id="{20F9A790-FC2E-4CFB-851D-17DE0076CF38}"/>
                                            </p:graphicEl>
                                          </p:spTgt>
                                        </p:tgtEl>
                                      </p:cBhvr>
                                    </p:animEffect>
                                    <p:anim calcmode="lin" valueType="num">
                                      <p:cBhvr>
                                        <p:cTn id="85" dur="1000" fill="hold"/>
                                        <p:tgtEl>
                                          <p:spTgt spid="5">
                                            <p:graphicEl>
                                              <a:dgm id="{20F9A790-FC2E-4CFB-851D-17DE0076CF38}"/>
                                            </p:graphicEl>
                                          </p:spTgt>
                                        </p:tgtEl>
                                        <p:attrNameLst>
                                          <p:attrName>ppt_x</p:attrName>
                                        </p:attrNameLst>
                                      </p:cBhvr>
                                      <p:tavLst>
                                        <p:tav tm="0">
                                          <p:val>
                                            <p:strVal val="#ppt_x"/>
                                          </p:val>
                                        </p:tav>
                                        <p:tav tm="100000">
                                          <p:val>
                                            <p:strVal val="#ppt_x"/>
                                          </p:val>
                                        </p:tav>
                                      </p:tavLst>
                                    </p:anim>
                                    <p:anim calcmode="lin" valueType="num">
                                      <p:cBhvr>
                                        <p:cTn id="86" dur="1000" fill="hold"/>
                                        <p:tgtEl>
                                          <p:spTgt spid="5">
                                            <p:graphicEl>
                                              <a:dgm id="{20F9A790-FC2E-4CFB-851D-17DE0076CF38}"/>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760" y="228600"/>
            <a:ext cx="11302365" cy="747897"/>
          </a:xfrm>
        </p:spPr>
        <p:txBody>
          <a:bodyPr/>
          <a:lstStyle/>
          <a:p>
            <a:r>
              <a:rPr lang="en-US" dirty="0" smtClean="0"/>
              <a:t>Focus areas for PnP Transformation SMEs</a:t>
            </a:r>
            <a:endParaRPr lang="en-US" dirty="0"/>
          </a:p>
        </p:txBody>
      </p:sp>
      <p:graphicFrame>
        <p:nvGraphicFramePr>
          <p:cNvPr id="6" name="Diagram 5"/>
          <p:cNvGraphicFramePr/>
          <p:nvPr>
            <p:extLst>
              <p:ext uri="{D42A27DB-BD31-4B8C-83A1-F6EECF244321}">
                <p14:modId xmlns:p14="http://schemas.microsoft.com/office/powerpoint/2010/main" val="2901710639"/>
              </p:ext>
            </p:extLst>
          </p:nvPr>
        </p:nvGraphicFramePr>
        <p:xfrm>
          <a:off x="1105320" y="1517301"/>
          <a:ext cx="9334918" cy="4601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161554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13" b="13774"/>
          <a:stretch/>
        </p:blipFill>
        <p:spPr>
          <a:xfrm>
            <a:off x="-38282" y="-1"/>
            <a:ext cx="12247149" cy="6845969"/>
          </a:xfrm>
          <a:prstGeom prst="rect">
            <a:avLst/>
          </a:prstGeom>
        </p:spPr>
      </p:pic>
      <p:sp>
        <p:nvSpPr>
          <p:cNvPr id="6" name="Rectangle 5"/>
          <p:cNvSpPr/>
          <p:nvPr/>
        </p:nvSpPr>
        <p:spPr bwMode="auto">
          <a:xfrm rot="16200000" flipH="1" flipV="1">
            <a:off x="2656293" y="-2694574"/>
            <a:ext cx="6858002" cy="12247149"/>
          </a:xfrm>
          <a:prstGeom prst="rect">
            <a:avLst/>
          </a:prstGeom>
          <a:gradFill>
            <a:gsLst>
              <a:gs pos="24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10785" y="2920429"/>
            <a:ext cx="11149013" cy="747897"/>
          </a:xfrm>
        </p:spPr>
        <p:txBody>
          <a:bodyPr/>
          <a:lstStyle/>
          <a:p>
            <a:r>
              <a:rPr lang="en-US" dirty="0" smtClean="0">
                <a:solidFill>
                  <a:schemeClr val="bg1"/>
                </a:solidFill>
              </a:rPr>
              <a:t>Assessment report </a:t>
            </a:r>
            <a:endParaRPr lang="en-US" dirty="0">
              <a:solidFill>
                <a:schemeClr val="bg1"/>
              </a:solidFill>
            </a:endParaRPr>
          </a:p>
        </p:txBody>
      </p:sp>
    </p:spTree>
    <p:extLst>
      <p:ext uri="{BB962C8B-B14F-4D97-AF65-F5344CB8AC3E}">
        <p14:creationId xmlns:p14="http://schemas.microsoft.com/office/powerpoint/2010/main" val="384756973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94" b="7199"/>
          <a:stretch/>
        </p:blipFill>
        <p:spPr>
          <a:xfrm>
            <a:off x="-1" y="-12699"/>
            <a:ext cx="12188825" cy="6891724"/>
          </a:xfrm>
          <a:prstGeom prst="rect">
            <a:avLst/>
          </a:prstGeom>
        </p:spPr>
      </p:pic>
      <p:sp>
        <p:nvSpPr>
          <p:cNvPr id="12" name="Rectangle 11"/>
          <p:cNvSpPr/>
          <p:nvPr/>
        </p:nvSpPr>
        <p:spPr bwMode="auto">
          <a:xfrm rot="16200000" flipH="1" flipV="1">
            <a:off x="2652877" y="-2652872"/>
            <a:ext cx="6879021" cy="12184774"/>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Current solution</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Initial analysis report</a:t>
            </a:r>
            <a:endParaRPr lang="en-US" sz="2400" dirty="0">
              <a:solidFill>
                <a:srgbClr val="FFFFFF"/>
              </a:solidFill>
              <a:latin typeface="Segoe UI Light"/>
            </a:endParaRP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Key challenges</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Requests</a:t>
            </a:r>
            <a:endParaRPr lang="en-US" sz="2400" dirty="0">
              <a:solidFill>
                <a:srgbClr val="FFFFFF"/>
              </a:solidFill>
              <a:latin typeface="Segoe UI Light"/>
            </a:endParaRPr>
          </a:p>
        </p:txBody>
      </p:sp>
    </p:spTree>
    <p:extLst>
      <p:ext uri="{BB962C8B-B14F-4D97-AF65-F5344CB8AC3E}">
        <p14:creationId xmlns:p14="http://schemas.microsoft.com/office/powerpoint/2010/main" val="807460456"/>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Solution list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303315073"/>
              </p:ext>
            </p:extLst>
          </p:nvPr>
        </p:nvGraphicFramePr>
        <p:xfrm>
          <a:off x="1112947" y="1479869"/>
          <a:ext cx="9647433" cy="3969777"/>
        </p:xfrm>
        <a:graphic>
          <a:graphicData uri="http://schemas.openxmlformats.org/drawingml/2006/table">
            <a:tbl>
              <a:tblPr firstRow="1" bandRow="1">
                <a:tableStyleId>{9D7B26C5-4107-4FEC-AEDC-1716B250A1EF}</a:tableStyleId>
              </a:tblPr>
              <a:tblGrid>
                <a:gridCol w="2241192">
                  <a:extLst>
                    <a:ext uri="{9D8B030D-6E8A-4147-A177-3AD203B41FA5}">
                      <a16:colId xmlns="" xmlns:a16="http://schemas.microsoft.com/office/drawing/2014/main" val="20000"/>
                    </a:ext>
                  </a:extLst>
                </a:gridCol>
                <a:gridCol w="5664710">
                  <a:extLst>
                    <a:ext uri="{9D8B030D-6E8A-4147-A177-3AD203B41FA5}">
                      <a16:colId xmlns="" xmlns:a16="http://schemas.microsoft.com/office/drawing/2014/main" val="20001"/>
                    </a:ext>
                  </a:extLst>
                </a:gridCol>
                <a:gridCol w="1741531">
                  <a:extLst>
                    <a:ext uri="{9D8B030D-6E8A-4147-A177-3AD203B41FA5}">
                      <a16:colId xmlns="" xmlns:a16="http://schemas.microsoft.com/office/drawing/2014/main" val="20002"/>
                    </a:ext>
                  </a:extLst>
                </a:gridCol>
              </a:tblGrid>
              <a:tr h="223330">
                <a:tc>
                  <a:txBody>
                    <a:bodyPr/>
                    <a:lstStyle/>
                    <a:p>
                      <a:pPr marL="0" marR="0" algn="l" fontAlgn="t">
                        <a:spcBef>
                          <a:spcPts val="0"/>
                        </a:spcBef>
                        <a:spcAft>
                          <a:spcPts val="0"/>
                        </a:spcAft>
                      </a:pPr>
                      <a:r>
                        <a:rPr lang="en-US" sz="1600" dirty="0">
                          <a:effectLst/>
                        </a:rPr>
                        <a:t>Name of Component</a:t>
                      </a:r>
                      <a:endParaRPr lang="en-US" sz="1600" dirty="0">
                        <a:effectLst/>
                        <a:latin typeface="Calibri" panose="020F0502020204030204" pitchFamily="34" charset="0"/>
                      </a:endParaRPr>
                    </a:p>
                  </a:txBody>
                  <a:tcPr marL="11517" marR="11517" marT="11517" marB="11517"/>
                </a:tc>
                <a:tc>
                  <a:txBody>
                    <a:bodyPr/>
                    <a:lstStyle/>
                    <a:p>
                      <a:pPr marL="0" marR="0" algn="l" fontAlgn="t">
                        <a:spcBef>
                          <a:spcPts val="0"/>
                        </a:spcBef>
                        <a:spcAft>
                          <a:spcPts val="0"/>
                        </a:spcAft>
                      </a:pPr>
                      <a:r>
                        <a:rPr lang="en-US" sz="1600" dirty="0">
                          <a:effectLst/>
                        </a:rPr>
                        <a:t>Name of </a:t>
                      </a:r>
                      <a:r>
                        <a:rPr lang="en-US" sz="1600" dirty="0" smtClean="0">
                          <a:effectLst/>
                        </a:rPr>
                        <a:t>Package</a:t>
                      </a:r>
                      <a:endParaRPr lang="en-US" sz="1600" dirty="0">
                        <a:effectLst/>
                        <a:latin typeface="Calibri" panose="020F0502020204030204" pitchFamily="34" charset="0"/>
                      </a:endParaRPr>
                    </a:p>
                  </a:txBody>
                  <a:tcPr marL="11517" marR="11517" marT="11517" marB="11517"/>
                </a:tc>
                <a:tc>
                  <a:txBody>
                    <a:bodyPr/>
                    <a:lstStyle/>
                    <a:p>
                      <a:pPr marL="0" marR="0" algn="l" fontAlgn="t">
                        <a:spcBef>
                          <a:spcPts val="0"/>
                        </a:spcBef>
                        <a:spcAft>
                          <a:spcPts val="0"/>
                        </a:spcAft>
                      </a:pPr>
                      <a:r>
                        <a:rPr lang="en-US" sz="1600" dirty="0">
                          <a:effectLst/>
                        </a:rPr>
                        <a:t>CR Number</a:t>
                      </a:r>
                      <a:endParaRPr lang="en-US" sz="1600" dirty="0">
                        <a:effectLst/>
                        <a:latin typeface="Calibri" panose="020F0502020204030204" pitchFamily="34" charset="0"/>
                      </a:endParaRPr>
                    </a:p>
                  </a:txBody>
                  <a:tcPr marL="11517" marR="11517" marT="11517" marB="11517"/>
                </a:tc>
                <a:extLst>
                  <a:ext uri="{0D108BD9-81ED-4DB2-BD59-A6C34878D82A}">
                    <a16:rowId xmlns="" xmlns:a16="http://schemas.microsoft.com/office/drawing/2014/main" val="10000"/>
                  </a:ext>
                </a:extLst>
              </a:tr>
              <a:tr h="298571">
                <a:tc>
                  <a:txBody>
                    <a:bodyPr/>
                    <a:lstStyle/>
                    <a:p>
                      <a:pPr marL="0" marR="0" algn="l" fontAlgn="t">
                        <a:spcBef>
                          <a:spcPts val="0"/>
                        </a:spcBef>
                        <a:spcAft>
                          <a:spcPts val="0"/>
                        </a:spcAft>
                      </a:pPr>
                      <a:r>
                        <a:rPr lang="en-US" sz="1600" dirty="0" smtClean="0">
                          <a:effectLst/>
                        </a:rPr>
                        <a:t>Safety News</a:t>
                      </a:r>
                      <a:endParaRPr lang="en-US" sz="1600" dirty="0">
                        <a:solidFill>
                          <a:srgbClr val="000000"/>
                        </a:solidFill>
                        <a:effectLst/>
                        <a:latin typeface="Calibri" panose="020F0502020204030204" pitchFamily="34" charset="0"/>
                      </a:endParaRPr>
                    </a:p>
                  </a:txBody>
                  <a:tcPr marL="11517" marR="11517" marT="11517" marB="11517"/>
                </a:tc>
                <a:tc>
                  <a:txBody>
                    <a:bodyPr/>
                    <a:lstStyle/>
                    <a:p>
                      <a:pPr algn="l" fontAlgn="b"/>
                      <a:r>
                        <a:rPr lang="en-US" sz="1800" kern="1200" dirty="0" smtClean="0">
                          <a:solidFill>
                            <a:schemeClr val="tx1"/>
                          </a:solidFill>
                          <a:latin typeface="+mn-lt"/>
                          <a:ea typeface="+mn-ea"/>
                          <a:cs typeface="+mn-cs"/>
                        </a:rPr>
                        <a:t> </a:t>
                      </a:r>
                      <a:r>
                        <a:rPr lang="en-US" sz="1800" kern="1200" dirty="0" err="1" smtClean="0">
                          <a:solidFill>
                            <a:schemeClr val="dk1"/>
                          </a:solidFill>
                          <a:effectLst/>
                          <a:latin typeface="+mn-lt"/>
                          <a:ea typeface="+mn-ea"/>
                          <a:cs typeface="+mn-cs"/>
                        </a:rPr>
                        <a:t>contoso.sharepoint.safetynews.wsp</a:t>
                      </a:r>
                      <a:endParaRPr lang="en-US" sz="1800" kern="1200" dirty="0">
                        <a:solidFill>
                          <a:schemeClr val="tx1"/>
                        </a:solidFill>
                        <a:latin typeface="+mn-lt"/>
                        <a:ea typeface="+mn-ea"/>
                        <a:cs typeface="+mn-cs"/>
                      </a:endParaRPr>
                    </a:p>
                  </a:txBody>
                  <a:tcPr marL="11517" marR="11517" marT="11517" marB="11517"/>
                </a:tc>
                <a:tc>
                  <a:txBody>
                    <a:bodyPr/>
                    <a:lstStyle/>
                    <a:p>
                      <a:pPr marL="0" marR="0" algn="l" fontAlgn="t">
                        <a:spcBef>
                          <a:spcPts val="0"/>
                        </a:spcBef>
                        <a:spcAft>
                          <a:spcPts val="0"/>
                        </a:spcAft>
                      </a:pPr>
                      <a:r>
                        <a:rPr lang="en-US" sz="1600" dirty="0" smtClean="0">
                          <a:effectLst/>
                        </a:rPr>
                        <a:t>CR-0007</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 xmlns:a16="http://schemas.microsoft.com/office/drawing/2014/main" val="10001"/>
                  </a:ext>
                </a:extLst>
              </a:tr>
              <a:tr h="267434">
                <a:tc>
                  <a:txBody>
                    <a:bodyPr/>
                    <a:lstStyle/>
                    <a:p>
                      <a:pPr marL="0" marR="0" algn="l" fontAlgn="t">
                        <a:spcBef>
                          <a:spcPts val="0"/>
                        </a:spcBef>
                        <a:spcAft>
                          <a:spcPts val="0"/>
                        </a:spcAft>
                      </a:pPr>
                      <a:r>
                        <a:rPr lang="en-US" sz="1600" dirty="0" smtClean="0">
                          <a:effectLst/>
                        </a:rPr>
                        <a:t>Branding</a:t>
                      </a:r>
                      <a:endParaRPr lang="en-US" sz="1600" dirty="0">
                        <a:solidFill>
                          <a:srgbClr val="000000"/>
                        </a:solidFill>
                        <a:effectLst/>
                        <a:latin typeface="Calibri" panose="020F0502020204030204" pitchFamily="34" charset="0"/>
                      </a:endParaRPr>
                    </a:p>
                  </a:txBody>
                  <a:tcPr marL="11517" marR="11517" marT="11517" marB="11517"/>
                </a:tc>
                <a:tc>
                  <a:txBody>
                    <a:bodyPr/>
                    <a:lstStyle/>
                    <a:p>
                      <a:pPr algn="l" fontAlgn="b"/>
                      <a:r>
                        <a:rPr lang="en-US" sz="1800" kern="1200" dirty="0" smtClean="0">
                          <a:solidFill>
                            <a:schemeClr val="tx1"/>
                          </a:solidFill>
                          <a:latin typeface="+mn-lt"/>
                          <a:ea typeface="+mn-ea"/>
                          <a:cs typeface="+mn-cs"/>
                        </a:rPr>
                        <a:t> </a:t>
                      </a:r>
                      <a:r>
                        <a:rPr lang="en-US" sz="1800" kern="1200" dirty="0" err="1" smtClean="0">
                          <a:solidFill>
                            <a:schemeClr val="dk1"/>
                          </a:solidFill>
                          <a:effectLst/>
                          <a:latin typeface="+mn-lt"/>
                          <a:ea typeface="+mn-ea"/>
                          <a:cs typeface="+mn-cs"/>
                        </a:rPr>
                        <a:t>contoso.sharepoint.branding.wsp</a:t>
                      </a:r>
                      <a:endParaRPr lang="en-US" sz="1800" kern="1200" dirty="0">
                        <a:solidFill>
                          <a:schemeClr val="tx1"/>
                        </a:solidFill>
                        <a:latin typeface="+mn-lt"/>
                        <a:ea typeface="+mn-ea"/>
                        <a:cs typeface="+mn-cs"/>
                      </a:endParaRPr>
                    </a:p>
                  </a:txBody>
                  <a:tcPr marL="11517" marR="11517" marT="11517" marB="11517"/>
                </a:tc>
                <a:tc>
                  <a:txBody>
                    <a:bodyPr/>
                    <a:lstStyle/>
                    <a:p>
                      <a:pPr marL="0" marR="0" algn="l" fontAlgn="t">
                        <a:spcBef>
                          <a:spcPts val="0"/>
                        </a:spcBef>
                        <a:spcAft>
                          <a:spcPts val="0"/>
                        </a:spcAft>
                      </a:pPr>
                      <a:r>
                        <a:rPr lang="en-US" sz="1600" dirty="0" smtClean="0">
                          <a:effectLst/>
                        </a:rPr>
                        <a:t>CR-0008</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 xmlns:a16="http://schemas.microsoft.com/office/drawing/2014/main" val="10002"/>
                  </a:ext>
                </a:extLst>
              </a:tr>
              <a:tr h="391713">
                <a:tc>
                  <a:txBody>
                    <a:bodyPr/>
                    <a:lstStyle/>
                    <a:p>
                      <a:pPr marL="0" marR="0" algn="l" fontAlgn="t">
                        <a:spcBef>
                          <a:spcPts val="0"/>
                        </a:spcBef>
                        <a:spcAft>
                          <a:spcPts val="0"/>
                        </a:spcAft>
                      </a:pPr>
                      <a:r>
                        <a:rPr lang="en-US" sz="1600" dirty="0" smtClean="0">
                          <a:effectLst/>
                        </a:rPr>
                        <a:t>Site Provisioning</a:t>
                      </a:r>
                      <a:endParaRPr lang="en-US" sz="1600" dirty="0">
                        <a:solidFill>
                          <a:srgbClr val="000000"/>
                        </a:solidFill>
                        <a:effectLst/>
                        <a:latin typeface="Calibri" panose="020F0502020204030204" pitchFamily="34" charset="0"/>
                      </a:endParaRPr>
                    </a:p>
                  </a:txBody>
                  <a:tcPr marL="11517" marR="11517" marT="11517" marB="11517"/>
                </a:tc>
                <a:tc>
                  <a:txBody>
                    <a:bodyPr/>
                    <a:lstStyle/>
                    <a:p>
                      <a:pPr algn="l" fontAlgn="b"/>
                      <a:r>
                        <a:rPr lang="en-US" sz="1800" kern="1200" dirty="0" smtClean="0">
                          <a:solidFill>
                            <a:schemeClr val="tx1"/>
                          </a:solidFill>
                          <a:latin typeface="+mn-lt"/>
                          <a:ea typeface="+mn-ea"/>
                          <a:cs typeface="+mn-cs"/>
                        </a:rPr>
                        <a:t> </a:t>
                      </a:r>
                      <a:r>
                        <a:rPr lang="en-US" sz="1800" kern="1200" dirty="0" err="1" smtClean="0">
                          <a:solidFill>
                            <a:schemeClr val="dk1"/>
                          </a:solidFill>
                          <a:effectLst/>
                          <a:latin typeface="+mn-lt"/>
                          <a:ea typeface="+mn-ea"/>
                          <a:cs typeface="+mn-cs"/>
                        </a:rPr>
                        <a:t>contoso.sharepoint.provisioning.wsp</a:t>
                      </a:r>
                      <a:endParaRPr lang="en-US" sz="1800" kern="1200" dirty="0">
                        <a:solidFill>
                          <a:schemeClr val="tx1"/>
                        </a:solidFill>
                        <a:latin typeface="+mn-lt"/>
                        <a:ea typeface="+mn-ea"/>
                        <a:cs typeface="+mn-cs"/>
                      </a:endParaRPr>
                    </a:p>
                  </a:txBody>
                  <a:tcPr marL="11517" marR="11517" marT="11517" marB="11517"/>
                </a:tc>
                <a:tc>
                  <a:txBody>
                    <a:bodyPr/>
                    <a:lstStyle/>
                    <a:p>
                      <a:pPr marL="0" marR="0" algn="l" fontAlgn="t">
                        <a:spcBef>
                          <a:spcPts val="0"/>
                        </a:spcBef>
                        <a:spcAft>
                          <a:spcPts val="0"/>
                        </a:spcAft>
                      </a:pPr>
                      <a:r>
                        <a:rPr lang="en-US" sz="1600" dirty="0" smtClean="0">
                          <a:effectLst/>
                        </a:rPr>
                        <a:t>CR-0057</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 xmlns:a16="http://schemas.microsoft.com/office/drawing/2014/main" val="10003"/>
                  </a:ext>
                </a:extLst>
              </a:tr>
              <a:tr h="421678">
                <a:tc>
                  <a:txBody>
                    <a:bodyPr/>
                    <a:lstStyle/>
                    <a:p>
                      <a:pPr marL="0" marR="0" algn="l" fontAlgn="t">
                        <a:spcBef>
                          <a:spcPts val="0"/>
                        </a:spcBef>
                        <a:spcAft>
                          <a:spcPts val="0"/>
                        </a:spcAft>
                      </a:pPr>
                      <a:r>
                        <a:rPr lang="en-US" sz="1600" dirty="0" smtClean="0">
                          <a:effectLst/>
                        </a:rPr>
                        <a:t>Document Retention</a:t>
                      </a:r>
                      <a:endParaRPr lang="en-US" sz="1600" dirty="0">
                        <a:solidFill>
                          <a:srgbClr val="000000"/>
                        </a:solidFill>
                        <a:effectLst/>
                        <a:latin typeface="Calibri" panose="020F0502020204030204" pitchFamily="34" charset="0"/>
                      </a:endParaRPr>
                    </a:p>
                  </a:txBody>
                  <a:tcPr marL="11517" marR="11517" marT="11517" marB="11517"/>
                </a:tc>
                <a:tc>
                  <a:txBody>
                    <a:bodyPr/>
                    <a:lstStyle/>
                    <a:p>
                      <a:pPr algn="l" fontAlgn="b"/>
                      <a:r>
                        <a:rPr lang="en-US" sz="1800" kern="1200" dirty="0" smtClean="0">
                          <a:solidFill>
                            <a:schemeClr val="tx1"/>
                          </a:solidFill>
                          <a:latin typeface="+mn-lt"/>
                          <a:ea typeface="+mn-ea"/>
                          <a:cs typeface="+mn-cs"/>
                        </a:rPr>
                        <a:t> </a:t>
                      </a:r>
                      <a:r>
                        <a:rPr lang="en-US" sz="1800" kern="1200" dirty="0" err="1" smtClean="0">
                          <a:solidFill>
                            <a:schemeClr val="dk1"/>
                          </a:solidFill>
                          <a:effectLst/>
                          <a:latin typeface="+mn-lt"/>
                          <a:ea typeface="+mn-ea"/>
                          <a:cs typeface="+mn-cs"/>
                        </a:rPr>
                        <a:t>contoso.sharepoint.docretention.wsp</a:t>
                      </a:r>
                      <a:endParaRPr lang="en-US" sz="1800" kern="1200" dirty="0">
                        <a:solidFill>
                          <a:schemeClr val="tx1"/>
                        </a:solidFill>
                        <a:latin typeface="+mn-lt"/>
                        <a:ea typeface="+mn-ea"/>
                        <a:cs typeface="+mn-cs"/>
                      </a:endParaRPr>
                    </a:p>
                  </a:txBody>
                  <a:tcPr marL="11517" marR="11517" marT="11517" marB="11517"/>
                </a:tc>
                <a:tc>
                  <a:txBody>
                    <a:bodyPr/>
                    <a:lstStyle/>
                    <a:p>
                      <a:pPr marL="0" marR="0" algn="l" fontAlgn="t">
                        <a:spcBef>
                          <a:spcPts val="0"/>
                        </a:spcBef>
                        <a:spcAft>
                          <a:spcPts val="0"/>
                        </a:spcAft>
                      </a:pPr>
                      <a:r>
                        <a:rPr lang="fi-FI" sz="1600" dirty="0" smtClean="0">
                          <a:effectLst/>
                        </a:rPr>
                        <a:t>CR-0035</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 xmlns:a16="http://schemas.microsoft.com/office/drawing/2014/main" val="10004"/>
                  </a:ext>
                </a:extLst>
              </a:tr>
              <a:tr h="303381">
                <a:tc>
                  <a:txBody>
                    <a:bodyPr/>
                    <a:lstStyle/>
                    <a:p>
                      <a:pPr marL="0" marR="0" algn="l" fontAlgn="t">
                        <a:spcBef>
                          <a:spcPts val="0"/>
                        </a:spcBef>
                        <a:spcAft>
                          <a:spcPts val="0"/>
                        </a:spcAft>
                      </a:pPr>
                      <a:r>
                        <a:rPr lang="en-US" sz="1600" dirty="0" smtClean="0">
                          <a:effectLst/>
                        </a:rPr>
                        <a:t>Event </a:t>
                      </a:r>
                      <a:r>
                        <a:rPr lang="en-US" sz="1600" dirty="0" smtClean="0">
                          <a:effectLst/>
                        </a:rPr>
                        <a:t>Receivers</a:t>
                      </a:r>
                      <a:endParaRPr lang="en-US" sz="1600" dirty="0">
                        <a:solidFill>
                          <a:srgbClr val="000000"/>
                        </a:solidFill>
                        <a:effectLst/>
                        <a:latin typeface="Calibri" panose="020F0502020204030204" pitchFamily="34" charset="0"/>
                      </a:endParaRPr>
                    </a:p>
                  </a:txBody>
                  <a:tcPr marL="11517" marR="11517" marT="11517" marB="11517"/>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 </a:t>
                      </a:r>
                      <a:r>
                        <a:rPr lang="en-US" sz="1800" kern="1200" dirty="0" err="1" smtClean="0">
                          <a:solidFill>
                            <a:schemeClr val="dk1"/>
                          </a:solidFill>
                          <a:effectLst/>
                          <a:latin typeface="+mn-lt"/>
                          <a:ea typeface="+mn-ea"/>
                          <a:cs typeface="+mn-cs"/>
                        </a:rPr>
                        <a:t>contoso.sharepoint.libraryreceivers.wsp</a:t>
                      </a:r>
                      <a:endParaRPr lang="en-NZ" sz="1800" kern="1200" dirty="0">
                        <a:solidFill>
                          <a:schemeClr val="tx1"/>
                        </a:solidFill>
                        <a:latin typeface="+mn-lt"/>
                        <a:ea typeface="+mn-ea"/>
                        <a:cs typeface="+mn-cs"/>
                      </a:endParaRPr>
                    </a:p>
                  </a:txBody>
                  <a:tcPr marL="11517" marR="11517" marT="11517" marB="11517"/>
                </a:tc>
                <a:tc>
                  <a:txBody>
                    <a:bodyPr/>
                    <a:lstStyle/>
                    <a:p>
                      <a:pPr marL="0" marR="0" algn="l" fontAlgn="t">
                        <a:spcBef>
                          <a:spcPts val="0"/>
                        </a:spcBef>
                        <a:spcAft>
                          <a:spcPts val="0"/>
                        </a:spcAft>
                      </a:pPr>
                      <a:r>
                        <a:rPr lang="en-US" sz="1600" dirty="0" smtClean="0">
                          <a:effectLst/>
                        </a:rPr>
                        <a:t>CR-0049</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 xmlns:a16="http://schemas.microsoft.com/office/drawing/2014/main" val="10005"/>
                  </a:ext>
                </a:extLst>
              </a:tr>
              <a:tr h="282856">
                <a:tc>
                  <a:txBody>
                    <a:bodyPr/>
                    <a:lstStyle/>
                    <a:p>
                      <a:pPr marL="0" marR="0" algn="l" fontAlgn="t">
                        <a:spcBef>
                          <a:spcPts val="0"/>
                        </a:spcBef>
                        <a:spcAft>
                          <a:spcPts val="0"/>
                        </a:spcAft>
                      </a:pPr>
                      <a:r>
                        <a:rPr lang="en-US" sz="1600" dirty="0" smtClean="0">
                          <a:effectLst/>
                        </a:rPr>
                        <a:t>Notifications</a:t>
                      </a:r>
                      <a:endParaRPr lang="en-US" sz="1600" dirty="0">
                        <a:solidFill>
                          <a:srgbClr val="000000"/>
                        </a:solidFill>
                        <a:effectLst/>
                        <a:latin typeface="Calibri" panose="020F0502020204030204" pitchFamily="34" charset="0"/>
                      </a:endParaRPr>
                    </a:p>
                  </a:txBody>
                  <a:tcPr marL="11517" marR="11517" marT="11517" marB="11517"/>
                </a:tc>
                <a:tc>
                  <a:txBody>
                    <a:bodyPr/>
                    <a:lstStyle/>
                    <a:p>
                      <a:pPr algn="l" fontAlgn="b"/>
                      <a:r>
                        <a:rPr lang="en-US" sz="1800" kern="1200" dirty="0" smtClean="0">
                          <a:solidFill>
                            <a:schemeClr val="tx1"/>
                          </a:solidFill>
                          <a:latin typeface="+mn-lt"/>
                          <a:ea typeface="+mn-ea"/>
                          <a:cs typeface="+mn-cs"/>
                        </a:rPr>
                        <a:t> </a:t>
                      </a:r>
                      <a:r>
                        <a:rPr lang="en-US" sz="1800" kern="1200" dirty="0" err="1" smtClean="0">
                          <a:solidFill>
                            <a:schemeClr val="dk1"/>
                          </a:solidFill>
                          <a:effectLst/>
                          <a:latin typeface="+mn-lt"/>
                          <a:ea typeface="+mn-ea"/>
                          <a:cs typeface="+mn-cs"/>
                        </a:rPr>
                        <a:t>contoso.sharepoint.newsalerts.wsp</a:t>
                      </a:r>
                      <a:endParaRPr lang="en-US" sz="1800" kern="1200" dirty="0">
                        <a:solidFill>
                          <a:schemeClr val="tx1"/>
                        </a:solidFill>
                        <a:latin typeface="+mn-lt"/>
                        <a:ea typeface="+mn-ea"/>
                        <a:cs typeface="+mn-cs"/>
                      </a:endParaRPr>
                    </a:p>
                  </a:txBody>
                  <a:tcPr marL="11517" marR="11517" marT="11517" marB="11517"/>
                </a:tc>
                <a:tc>
                  <a:txBody>
                    <a:bodyPr/>
                    <a:lstStyle/>
                    <a:p>
                      <a:pPr marL="0" marR="0" algn="l" fontAlgn="t">
                        <a:spcBef>
                          <a:spcPts val="0"/>
                        </a:spcBef>
                        <a:spcAft>
                          <a:spcPts val="0"/>
                        </a:spcAft>
                      </a:pPr>
                      <a:r>
                        <a:rPr lang="en-US" sz="1600" dirty="0" smtClean="0">
                          <a:effectLst/>
                        </a:rPr>
                        <a:t>CR-0088</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 xmlns:a16="http://schemas.microsoft.com/office/drawing/2014/main" val="10006"/>
                  </a:ext>
                </a:extLst>
              </a:tr>
              <a:tr h="421678">
                <a:tc>
                  <a:txBody>
                    <a:bodyPr/>
                    <a:lstStyle/>
                    <a:p>
                      <a:pPr marL="0" marR="0" algn="l" fontAlgn="t">
                        <a:spcBef>
                          <a:spcPts val="0"/>
                        </a:spcBef>
                        <a:spcAft>
                          <a:spcPts val="0"/>
                        </a:spcAft>
                      </a:pPr>
                      <a:r>
                        <a:rPr lang="en-US" sz="1600" dirty="0" smtClean="0">
                          <a:effectLst/>
                        </a:rPr>
                        <a:t>Migration Helper</a:t>
                      </a:r>
                      <a:endParaRPr lang="en-US" sz="1600" dirty="0">
                        <a:solidFill>
                          <a:srgbClr val="000000"/>
                        </a:solidFill>
                        <a:effectLst/>
                        <a:latin typeface="Calibri" panose="020F0502020204030204" pitchFamily="34" charset="0"/>
                      </a:endParaRPr>
                    </a:p>
                  </a:txBody>
                  <a:tcPr marL="11517" marR="11517" marT="11517" marB="11517"/>
                </a:tc>
                <a:tc>
                  <a:txBody>
                    <a:bodyPr/>
                    <a:lstStyle/>
                    <a:p>
                      <a:pPr algn="l" fontAlgn="b"/>
                      <a:r>
                        <a:rPr lang="en-US" sz="1800" kern="1200" dirty="0" err="1" smtClean="0">
                          <a:solidFill>
                            <a:schemeClr val="dk1"/>
                          </a:solidFill>
                          <a:effectLst/>
                          <a:latin typeface="+mn-lt"/>
                          <a:ea typeface="+mn-ea"/>
                          <a:cs typeface="+mn-cs"/>
                        </a:rPr>
                        <a:t>wingtip.migrationhelper.wsp</a:t>
                      </a:r>
                      <a:endParaRPr lang="en-US" sz="1800" kern="1200" dirty="0">
                        <a:solidFill>
                          <a:schemeClr val="tx1"/>
                        </a:solidFill>
                        <a:latin typeface="+mn-lt"/>
                        <a:ea typeface="+mn-ea"/>
                        <a:cs typeface="+mn-cs"/>
                      </a:endParaRPr>
                    </a:p>
                  </a:txBody>
                  <a:tcPr anchor="b"/>
                </a:tc>
                <a:tc>
                  <a:txBody>
                    <a:bodyPr/>
                    <a:lstStyle/>
                    <a:p>
                      <a:pPr marL="0" marR="0" algn="l" fontAlgn="t">
                        <a:spcBef>
                          <a:spcPts val="0"/>
                        </a:spcBef>
                        <a:spcAft>
                          <a:spcPts val="0"/>
                        </a:spcAft>
                      </a:pPr>
                      <a:r>
                        <a:rPr lang="en-US" sz="1600" dirty="0" smtClean="0">
                          <a:effectLst/>
                        </a:rPr>
                        <a:t>CR-0064</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 xmlns:a16="http://schemas.microsoft.com/office/drawing/2014/main" val="10007"/>
                  </a:ext>
                </a:extLst>
              </a:tr>
              <a:tr h="427818">
                <a:tc>
                  <a:txBody>
                    <a:bodyPr/>
                    <a:lstStyle/>
                    <a:p>
                      <a:pPr marL="0" marR="0" algn="l" fontAlgn="t">
                        <a:spcBef>
                          <a:spcPts val="0"/>
                        </a:spcBef>
                        <a:spcAft>
                          <a:spcPts val="0"/>
                        </a:spcAft>
                      </a:pPr>
                      <a:r>
                        <a:rPr lang="en-US" sz="1600" dirty="0" smtClean="0">
                          <a:effectLst/>
                        </a:rPr>
                        <a:t>Web Analytics</a:t>
                      </a:r>
                      <a:endParaRPr lang="en-US" sz="1600" dirty="0">
                        <a:effectLst/>
                        <a:latin typeface="Calibri" panose="020F0502020204030204" pitchFamily="34" charset="0"/>
                      </a:endParaRPr>
                    </a:p>
                  </a:txBody>
                  <a:tcPr marL="11517" marR="11517" marT="11517" marB="11517"/>
                </a:tc>
                <a:tc>
                  <a:txBody>
                    <a:bodyPr/>
                    <a:lstStyle/>
                    <a:p>
                      <a:pPr marL="0" algn="l" defTabSz="914363" rtl="0" eaLnBrk="1" fontAlgn="b" latinLnBrk="0" hangingPunct="1"/>
                      <a:r>
                        <a:rPr lang="en-US" sz="1800" kern="1200" dirty="0" err="1" smtClean="0">
                          <a:solidFill>
                            <a:schemeClr val="dk1"/>
                          </a:solidFill>
                          <a:effectLst/>
                          <a:latin typeface="+mn-lt"/>
                          <a:ea typeface="+mn-ea"/>
                          <a:cs typeface="+mn-cs"/>
                        </a:rPr>
                        <a:t>adventureworks.analytics.wsp</a:t>
                      </a:r>
                      <a:endParaRPr lang="en-US" sz="1800" kern="1200" dirty="0">
                        <a:solidFill>
                          <a:schemeClr val="tx1"/>
                        </a:solidFill>
                        <a:latin typeface="+mn-lt"/>
                        <a:ea typeface="+mn-ea"/>
                        <a:cs typeface="+mn-cs"/>
                      </a:endParaRPr>
                    </a:p>
                  </a:txBody>
                  <a:tcPr/>
                </a:tc>
                <a:tc>
                  <a:txBody>
                    <a:bodyPr/>
                    <a:lstStyle/>
                    <a:p>
                      <a:pPr marL="0" marR="0" algn="l" fontAlgn="t">
                        <a:spcBef>
                          <a:spcPts val="0"/>
                        </a:spcBef>
                        <a:spcAft>
                          <a:spcPts val="0"/>
                        </a:spcAft>
                      </a:pPr>
                      <a:r>
                        <a:rPr lang="en-US" sz="1600" dirty="0" smtClean="0">
                          <a:effectLst/>
                        </a:rPr>
                        <a:t>CR-0071</a:t>
                      </a:r>
                      <a:endParaRPr lang="en-US" sz="1600" dirty="0">
                        <a:effectLst/>
                        <a:latin typeface="Calibri" panose="020F0502020204030204" pitchFamily="34" charset="0"/>
                      </a:endParaRPr>
                    </a:p>
                  </a:txBody>
                  <a:tcPr marL="11517" marR="11517" marT="11517" marB="11517"/>
                </a:tc>
                <a:extLst>
                  <a:ext uri="{0D108BD9-81ED-4DB2-BD59-A6C34878D82A}">
                    <a16:rowId xmlns="" xmlns:a16="http://schemas.microsoft.com/office/drawing/2014/main" val="10008"/>
                  </a:ext>
                </a:extLst>
              </a:tr>
              <a:tr h="421678">
                <a:tc>
                  <a:txBody>
                    <a:bodyPr/>
                    <a:lstStyle/>
                    <a:p>
                      <a:pPr marL="0" marR="0" algn="l" fontAlgn="t">
                        <a:spcBef>
                          <a:spcPts val="0"/>
                        </a:spcBef>
                        <a:spcAft>
                          <a:spcPts val="0"/>
                        </a:spcAft>
                      </a:pPr>
                      <a:r>
                        <a:rPr lang="en-US" sz="1600" dirty="0" smtClean="0">
                          <a:effectLst/>
                        </a:rPr>
                        <a:t>Location Finder</a:t>
                      </a:r>
                      <a:endParaRPr lang="en-US" sz="1600" dirty="0">
                        <a:effectLst/>
                        <a:latin typeface="Calibri" panose="020F0502020204030204" pitchFamily="34" charset="0"/>
                      </a:endParaRPr>
                    </a:p>
                  </a:txBody>
                  <a:tcPr marL="11517" marR="11517" marT="11517" marB="11517"/>
                </a:tc>
                <a:tc>
                  <a:txBody>
                    <a:bodyPr/>
                    <a:lstStyle/>
                    <a:p>
                      <a:pPr marL="0" algn="l" defTabSz="914363" rtl="0" eaLnBrk="1" fontAlgn="b" latinLnBrk="0" hangingPunct="1"/>
                      <a:r>
                        <a:rPr lang="en-US" sz="1800" kern="1200" dirty="0" err="1" smtClean="0">
                          <a:solidFill>
                            <a:schemeClr val="dk1"/>
                          </a:solidFill>
                          <a:effectLst/>
                          <a:latin typeface="+mn-lt"/>
                          <a:ea typeface="+mn-ea"/>
                          <a:cs typeface="+mn-cs"/>
                        </a:rPr>
                        <a:t>fabrikam.locationfinder.wsp</a:t>
                      </a:r>
                      <a:endParaRPr lang="en-US" sz="1800" kern="1200" dirty="0">
                        <a:solidFill>
                          <a:schemeClr val="tx1"/>
                        </a:solidFill>
                        <a:latin typeface="+mn-lt"/>
                        <a:ea typeface="+mn-ea"/>
                        <a:cs typeface="+mn-cs"/>
                      </a:endParaRPr>
                    </a:p>
                  </a:txBody>
                  <a:tcPr/>
                </a:tc>
                <a:tc>
                  <a:txBody>
                    <a:bodyPr/>
                    <a:lstStyle/>
                    <a:p>
                      <a:pPr marL="0" marR="0" algn="l" fontAlgn="t">
                        <a:spcBef>
                          <a:spcPts val="0"/>
                        </a:spcBef>
                        <a:spcAft>
                          <a:spcPts val="0"/>
                        </a:spcAft>
                      </a:pPr>
                      <a:r>
                        <a:rPr lang="en-US" sz="1600" dirty="0" smtClean="0">
                          <a:effectLst/>
                        </a:rPr>
                        <a:t>CR-0026</a:t>
                      </a:r>
                      <a:endParaRPr lang="en-US" sz="1600" dirty="0">
                        <a:effectLst/>
                        <a:latin typeface="Calibri" panose="020F0502020204030204" pitchFamily="34" charset="0"/>
                      </a:endParaRPr>
                    </a:p>
                  </a:txBody>
                  <a:tcPr marL="11517" marR="11517" marT="11517" marB="11517"/>
                </a:tc>
                <a:extLst>
                  <a:ext uri="{0D108BD9-81ED-4DB2-BD59-A6C34878D82A}">
                    <a16:rowId xmlns="" xmlns:a16="http://schemas.microsoft.com/office/drawing/2014/main" val="10009"/>
                  </a:ext>
                </a:extLst>
              </a:tr>
              <a:tr h="421678">
                <a:tc>
                  <a:txBody>
                    <a:bodyPr/>
                    <a:lstStyle/>
                    <a:p>
                      <a:pPr marL="0" marR="0" algn="l" fontAlgn="t">
                        <a:spcBef>
                          <a:spcPts val="0"/>
                        </a:spcBef>
                        <a:spcAft>
                          <a:spcPts val="0"/>
                        </a:spcAft>
                      </a:pPr>
                      <a:r>
                        <a:rPr lang="en-US" sz="1600" dirty="0" smtClean="0">
                          <a:effectLst/>
                        </a:rPr>
                        <a:t>Skill Finder</a:t>
                      </a:r>
                      <a:endParaRPr lang="en-US" sz="1600" dirty="0">
                        <a:effectLst/>
                        <a:latin typeface="Calibri" panose="020F0502020204030204" pitchFamily="34" charset="0"/>
                      </a:endParaRPr>
                    </a:p>
                  </a:txBody>
                  <a:tcPr marL="11517" marR="11517" marT="11517" marB="11517"/>
                </a:tc>
                <a:tc>
                  <a:txBody>
                    <a:bodyPr/>
                    <a:lstStyle/>
                    <a:p>
                      <a:pPr marL="0" algn="l" defTabSz="914363" rtl="0" eaLnBrk="1" fontAlgn="b" latinLnBrk="0" hangingPunct="1"/>
                      <a:r>
                        <a:rPr lang="en-US" sz="1800" kern="1200" dirty="0" err="1" smtClean="0">
                          <a:solidFill>
                            <a:schemeClr val="dk1"/>
                          </a:solidFill>
                          <a:effectLst/>
                          <a:latin typeface="+mn-lt"/>
                          <a:ea typeface="+mn-ea"/>
                          <a:cs typeface="+mn-cs"/>
                        </a:rPr>
                        <a:t>tailspin.skillfinder.wsp</a:t>
                      </a:r>
                      <a:endParaRPr lang="en-US" sz="1800" kern="1200" dirty="0">
                        <a:solidFill>
                          <a:schemeClr val="tx1"/>
                        </a:solidFill>
                        <a:latin typeface="+mn-lt"/>
                        <a:ea typeface="+mn-ea"/>
                        <a:cs typeface="+mn-cs"/>
                      </a:endParaRPr>
                    </a:p>
                  </a:txBody>
                  <a:tcPr/>
                </a:tc>
                <a:tc>
                  <a:txBody>
                    <a:bodyPr/>
                    <a:lstStyle/>
                    <a:p>
                      <a:pPr marL="0" marR="0" algn="l" fontAlgn="t">
                        <a:spcBef>
                          <a:spcPts val="0"/>
                        </a:spcBef>
                        <a:spcAft>
                          <a:spcPts val="0"/>
                        </a:spcAft>
                      </a:pPr>
                      <a:r>
                        <a:rPr lang="en-US" sz="1600" dirty="0" smtClean="0">
                          <a:effectLst/>
                        </a:rPr>
                        <a:t>CR-0077</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25457605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9908" y="1487179"/>
            <a:ext cx="1735138" cy="1734514"/>
          </a:xfrm>
          <a:prstGeom prst="rect">
            <a:avLst/>
          </a:prstGeom>
        </p:spPr>
      </p:pic>
      <p:sp>
        <p:nvSpPr>
          <p:cNvPr id="3" name="Title 2"/>
          <p:cNvSpPr>
            <a:spLocks noGrp="1"/>
          </p:cNvSpPr>
          <p:nvPr>
            <p:ph type="title"/>
          </p:nvPr>
        </p:nvSpPr>
        <p:spPr/>
        <p:txBody>
          <a:bodyPr/>
          <a:lstStyle/>
          <a:p>
            <a:r>
              <a:rPr lang="en-US" dirty="0"/>
              <a:t>Pavel </a:t>
            </a:r>
            <a:r>
              <a:rPr lang="en-US" dirty="0" err="1"/>
              <a:t>Bansky</a:t>
            </a:r>
            <a:endParaRPr lang="en-US" dirty="0"/>
          </a:p>
        </p:txBody>
      </p:sp>
      <p:sp>
        <p:nvSpPr>
          <p:cNvPr id="16" name="Text Placeholder 15"/>
          <p:cNvSpPr>
            <a:spLocks noGrp="1"/>
          </p:cNvSpPr>
          <p:nvPr>
            <p:ph type="body" sz="quarter" idx="11"/>
          </p:nvPr>
        </p:nvSpPr>
        <p:spPr/>
        <p:txBody>
          <a:bodyPr vert="horz" lIns="0" tIns="0" rIns="0" bIns="0" rtlCol="0" anchor="t">
            <a:noAutofit/>
          </a:bodyPr>
          <a:lstStyle/>
          <a:p>
            <a:r>
              <a:rPr lang="en-US" sz="2448" dirty="0" err="1"/>
              <a:t>Litware</a:t>
            </a:r>
            <a:r>
              <a:rPr lang="en-US" sz="2448" dirty="0"/>
              <a:t> </a:t>
            </a:r>
            <a:r>
              <a:rPr lang="en-US" sz="2448" dirty="0" err="1"/>
              <a:t>Inc</a:t>
            </a:r>
            <a:endParaRPr lang="en-US" sz="2448" dirty="0"/>
          </a:p>
          <a:p>
            <a:pPr lvl="1"/>
            <a:r>
              <a:rPr lang="en-US" sz="1836" dirty="0">
                <a:cs typeface="Segoe UI"/>
              </a:rPr>
              <a:t>Microsoft MVP </a:t>
            </a:r>
            <a:r>
              <a:rPr lang="en-US" sz="1836" dirty="0"/>
              <a:t>SharePoint Server</a:t>
            </a:r>
          </a:p>
          <a:p>
            <a:pPr lvl="1"/>
            <a:r>
              <a:rPr lang="en-US" sz="1836" dirty="0"/>
              <a:t>Loves tennis and photography</a:t>
            </a:r>
            <a:endParaRPr lang="en-US" dirty="0"/>
          </a:p>
          <a:p>
            <a:r>
              <a:rPr lang="en-US" sz="2448" dirty="0"/>
              <a:t>Contact</a:t>
            </a:r>
          </a:p>
          <a:p>
            <a:pPr lvl="1"/>
            <a:r>
              <a:rPr lang="en-US" sz="1836" dirty="0"/>
              <a:t>Email – pbansky@liware.com</a:t>
            </a:r>
          </a:p>
          <a:p>
            <a:pPr lvl="1"/>
            <a:r>
              <a:rPr lang="en-US" sz="1836" dirty="0"/>
              <a:t>Blog – http://litware.com/blog</a:t>
            </a:r>
          </a:p>
          <a:p>
            <a:pPr lvl="1"/>
            <a:r>
              <a:rPr lang="en-US" sz="1836" dirty="0"/>
              <a:t>Twitter - @</a:t>
            </a:r>
            <a:r>
              <a:rPr lang="en-US" sz="1836" dirty="0" err="1"/>
              <a:t>pbansky</a:t>
            </a:r>
          </a:p>
          <a:p>
            <a:endParaRPr lang="en-US" sz="1836" dirty="0" err="1">
              <a:solidFill>
                <a:srgbClr val="797A7D"/>
              </a:solidFill>
              <a:latin typeface="Segoe UI"/>
              <a:cs typeface="Segoe UI"/>
            </a:endParaRPr>
          </a:p>
        </p:txBody>
      </p:sp>
      <p:grpSp>
        <p:nvGrpSpPr>
          <p:cNvPr id="7" name="Group 6" title="Expertice - SharePoint"/>
          <p:cNvGrpSpPr>
            <a:grpSpLocks noChangeAspect="1"/>
          </p:cNvGrpSpPr>
          <p:nvPr/>
        </p:nvGrpSpPr>
        <p:grpSpPr>
          <a:xfrm>
            <a:off x="8223482" y="1476621"/>
            <a:ext cx="1734514" cy="1734514"/>
            <a:chOff x="5644966" y="2087386"/>
            <a:chExt cx="1577211" cy="1577211"/>
          </a:xfrm>
        </p:grpSpPr>
        <p:sp>
          <p:nvSpPr>
            <p:cNvPr id="8" name="Rectangle 7"/>
            <p:cNvSpPr/>
            <p:nvPr/>
          </p:nvSpPr>
          <p:spPr bwMode="auto">
            <a:xfrm>
              <a:off x="5644966" y="2087386"/>
              <a:ext cx="1577211" cy="15772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428" spc="-30" dirty="0">
                  <a:gradFill>
                    <a:gsLst>
                      <a:gs pos="0">
                        <a:srgbClr val="FFFFFF"/>
                      </a:gs>
                      <a:gs pos="100000">
                        <a:srgbClr val="FFFFFF"/>
                      </a:gs>
                    </a:gsLst>
                    <a:lin ang="5400000" scaled="0"/>
                  </a:gradFill>
                  <a:latin typeface="Segoe UI" pitchFamily="34" charset="0"/>
                  <a:ea typeface="Segoe UI" pitchFamily="34" charset="0"/>
                  <a:cs typeface="Segoe UI" pitchFamily="34" charset="0"/>
                </a:rPr>
                <a:t>Expertise</a:t>
              </a:r>
            </a:p>
          </p:txBody>
        </p:sp>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9911" y="2664603"/>
              <a:ext cx="1207322" cy="40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Rectangle 10"/>
          <p:cNvSpPr/>
          <p:nvPr/>
        </p:nvSpPr>
        <p:spPr bwMode="auto">
          <a:xfrm>
            <a:off x="6360532" y="3382356"/>
            <a:ext cx="1734514" cy="17345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600" spc="-3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Cloud based deliveries</a:t>
            </a:r>
            <a:endParaRPr lang="en-US" sz="1600" spc="-3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3" name="Group 12"/>
          <p:cNvGrpSpPr>
            <a:grpSpLocks noChangeAspect="1"/>
          </p:cNvGrpSpPr>
          <p:nvPr/>
        </p:nvGrpSpPr>
        <p:grpSpPr>
          <a:xfrm>
            <a:off x="10085503" y="3345168"/>
            <a:ext cx="1734514" cy="1734514"/>
            <a:chOff x="7343582" y="3779659"/>
            <a:chExt cx="1577211" cy="1577211"/>
          </a:xfrm>
        </p:grpSpPr>
        <p:sp>
          <p:nvSpPr>
            <p:cNvPr id="14" name="Rectangle 13" title="Passion for delivery"/>
            <p:cNvSpPr/>
            <p:nvPr/>
          </p:nvSpPr>
          <p:spPr bwMode="auto">
            <a:xfrm>
              <a:off x="7343582" y="3779659"/>
              <a:ext cx="1577211" cy="15772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600" spc="-3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Passion for the cloud</a:t>
              </a:r>
              <a:endParaRPr lang="en-US" sz="1600" spc="-3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5600" y="4083602"/>
              <a:ext cx="773175" cy="781862"/>
            </a:xfrm>
            <a:prstGeom prst="rect">
              <a:avLst/>
            </a:prstGeom>
          </p:spPr>
        </p:pic>
      </p:grpSp>
      <p:pic>
        <p:nvPicPr>
          <p:cNvPr id="19" name="Picture 18" descr="\\MAGNUM\Projects\Microsoft\Cloud Power FY12\Design\ICONS_PNG\Cloud_logo.png"/>
          <p:cNvPicPr>
            <a:picLocks noChangeAspect="1" noChangeArrowheads="1"/>
          </p:cNvPicPr>
          <p:nvPr/>
        </p:nvPicPr>
        <p:blipFill>
          <a:blip r:embed="rId6" cstate="print"/>
          <a:srcRect/>
          <a:stretch>
            <a:fillRect/>
          </a:stretch>
        </p:blipFill>
        <p:spPr bwMode="auto">
          <a:xfrm>
            <a:off x="6561130" y="3540106"/>
            <a:ext cx="1344987" cy="1344637"/>
          </a:xfrm>
          <a:prstGeom prst="rect">
            <a:avLst/>
          </a:prstGeom>
          <a:noFill/>
        </p:spPr>
      </p:pic>
      <p:grpSp>
        <p:nvGrpSpPr>
          <p:cNvPr id="25" name="Group 24"/>
          <p:cNvGrpSpPr/>
          <p:nvPr/>
        </p:nvGrpSpPr>
        <p:grpSpPr>
          <a:xfrm>
            <a:off x="8223482" y="3382356"/>
            <a:ext cx="1734514" cy="1734514"/>
            <a:chOff x="8223482" y="3382356"/>
            <a:chExt cx="1734514" cy="1734514"/>
          </a:xfrm>
        </p:grpSpPr>
        <p:sp>
          <p:nvSpPr>
            <p:cNvPr id="23" name="Rectangle 22"/>
            <p:cNvSpPr/>
            <p:nvPr/>
          </p:nvSpPr>
          <p:spPr bwMode="auto">
            <a:xfrm>
              <a:off x="8223482" y="3382356"/>
              <a:ext cx="1734514" cy="1734514"/>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428" spc="-30" dirty="0">
                  <a:gradFill>
                    <a:gsLst>
                      <a:gs pos="0">
                        <a:srgbClr val="FFFFFF"/>
                      </a:gs>
                      <a:gs pos="100000">
                        <a:srgbClr val="FFFFFF"/>
                      </a:gs>
                    </a:gsLst>
                    <a:lin ang="5400000" scaled="0"/>
                  </a:gradFill>
                  <a:latin typeface="Segoe UI" pitchFamily="34" charset="0"/>
                  <a:ea typeface="Segoe UI" pitchFamily="34" charset="0"/>
                  <a:cs typeface="Segoe UI" pitchFamily="34" charset="0"/>
                </a:rPr>
                <a:t>Expertise</a:t>
              </a:r>
            </a:p>
          </p:txBody>
        </p: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8019" y="3679425"/>
              <a:ext cx="1565439" cy="1048844"/>
            </a:xfrm>
            <a:prstGeom prst="rect">
              <a:avLst/>
            </a:prstGeom>
          </p:spPr>
        </p:pic>
      </p:grpSp>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l="33506"/>
          <a:stretch/>
        </p:blipFill>
        <p:spPr>
          <a:xfrm>
            <a:off x="10085503" y="1488325"/>
            <a:ext cx="1728396" cy="1732222"/>
          </a:xfrm>
          <a:prstGeom prst="rect">
            <a:avLst/>
          </a:prstGeom>
        </p:spPr>
      </p:pic>
    </p:spTree>
    <p:extLst>
      <p:ext uri="{BB962C8B-B14F-4D97-AF65-F5344CB8AC3E}">
        <p14:creationId xmlns:p14="http://schemas.microsoft.com/office/powerpoint/2010/main" val="395065477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13" b="13774"/>
          <a:stretch/>
        </p:blipFill>
        <p:spPr>
          <a:xfrm>
            <a:off x="-38282" y="-1"/>
            <a:ext cx="12247149" cy="6845969"/>
          </a:xfrm>
          <a:prstGeom prst="rect">
            <a:avLst/>
          </a:prstGeom>
        </p:spPr>
      </p:pic>
      <p:sp>
        <p:nvSpPr>
          <p:cNvPr id="6" name="Rectangle 5"/>
          <p:cNvSpPr/>
          <p:nvPr/>
        </p:nvSpPr>
        <p:spPr bwMode="auto">
          <a:xfrm rot="16200000" flipH="1" flipV="1">
            <a:off x="2656293" y="-2694574"/>
            <a:ext cx="6858002" cy="12247149"/>
          </a:xfrm>
          <a:prstGeom prst="rect">
            <a:avLst/>
          </a:prstGeom>
          <a:gradFill>
            <a:gsLst>
              <a:gs pos="24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Current solution discussion points</a:t>
            </a:r>
            <a:endParaRPr lang="en-US" dirty="0">
              <a:solidFill>
                <a:schemeClr val="bg1"/>
              </a:solidFill>
            </a:endParaRPr>
          </a:p>
        </p:txBody>
      </p:sp>
      <p:grpSp>
        <p:nvGrpSpPr>
          <p:cNvPr id="10" name="Group 9"/>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What’s important for you?</a:t>
              </a:r>
              <a:endParaRPr lang="en-US" sz="2000" dirty="0"/>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1558" y="3069056"/>
              <a:ext cx="984312" cy="707854"/>
            </a:xfrm>
            <a:prstGeom prst="rect">
              <a:avLst/>
            </a:prstGeom>
          </p:spPr>
        </p:pic>
      </p:grpSp>
      <p:grpSp>
        <p:nvGrpSpPr>
          <p:cNvPr id="13" name="Group 12"/>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solidFill>
                    <a:schemeClr val="bg1"/>
                  </a:solidFill>
                </a:rPr>
                <a:t>3</a:t>
              </a:r>
              <a:r>
                <a:rPr lang="en-US" sz="2000" baseline="30000" dirty="0" smtClean="0">
                  <a:solidFill>
                    <a:schemeClr val="bg1"/>
                  </a:solidFill>
                </a:rPr>
                <a:t>rd</a:t>
              </a:r>
              <a:r>
                <a:rPr lang="en-US" sz="2000" dirty="0" smtClean="0">
                  <a:solidFill>
                    <a:schemeClr val="bg1"/>
                  </a:solidFill>
                </a:rPr>
                <a:t> party solutions strategy?</a:t>
              </a:r>
              <a:endParaRPr lang="en-US" sz="2000" dirty="0">
                <a:solidFill>
                  <a:schemeClr val="bg1"/>
                </a:solidFill>
              </a:endParaRPr>
            </a:p>
          </p:txBody>
        </p:sp>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9277" y="2938486"/>
              <a:ext cx="715945" cy="981027"/>
            </a:xfrm>
            <a:prstGeom prst="rect">
              <a:avLst/>
            </a:prstGeom>
          </p:spPr>
        </p:pic>
      </p:grpSp>
      <p:grpSp>
        <p:nvGrpSpPr>
          <p:cNvPr id="15" name="Group 14"/>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dirty="0" smtClean="0"/>
                <a:t>Every functionality required?</a:t>
              </a:r>
              <a:endParaRPr lang="en-US" dirty="0"/>
            </a:p>
          </p:txBody>
        </p: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35886" y="3128076"/>
              <a:ext cx="770328" cy="770328"/>
            </a:xfrm>
            <a:prstGeom prst="rect">
              <a:avLst/>
            </a:prstGeom>
          </p:spPr>
        </p:pic>
      </p:grpSp>
      <p:grpSp>
        <p:nvGrpSpPr>
          <p:cNvPr id="12" name="Group 11"/>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Have you done analysis already?</a:t>
              </a:r>
              <a:endParaRPr lang="en-US" sz="2000" dirty="0"/>
            </a:p>
          </p:txBody>
        </p:sp>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7960" y="3095027"/>
              <a:ext cx="735043" cy="836426"/>
            </a:xfrm>
            <a:prstGeom prst="rect">
              <a:avLst/>
            </a:prstGeom>
          </p:spPr>
        </p:pic>
      </p:grpSp>
    </p:spTree>
    <p:extLst>
      <p:ext uri="{BB962C8B-B14F-4D97-AF65-F5344CB8AC3E}">
        <p14:creationId xmlns:p14="http://schemas.microsoft.com/office/powerpoint/2010/main" val="2313408613"/>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94" b="7199"/>
          <a:stretch/>
        </p:blipFill>
        <p:spPr>
          <a:xfrm>
            <a:off x="-1" y="-12699"/>
            <a:ext cx="12188825" cy="6891724"/>
          </a:xfrm>
          <a:prstGeom prst="rect">
            <a:avLst/>
          </a:prstGeom>
        </p:spPr>
      </p:pic>
      <p:sp>
        <p:nvSpPr>
          <p:cNvPr id="12" name="Rectangle 11"/>
          <p:cNvSpPr/>
          <p:nvPr/>
        </p:nvSpPr>
        <p:spPr bwMode="auto">
          <a:xfrm rot="16200000" flipH="1" flipV="1">
            <a:off x="2652877" y="-2652872"/>
            <a:ext cx="6879021" cy="12184774"/>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PnP Transformation work process</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a:solidFill>
                  <a:srgbClr val="FFFFFF"/>
                </a:solidFill>
                <a:latin typeface="Segoe UI Light"/>
              </a:rPr>
              <a:t>App transformation steps</a:t>
            </a: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Work model for the PnP Transformation program</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Schedule</a:t>
            </a:r>
            <a:endParaRPr lang="en-US" sz="2400" dirty="0">
              <a:solidFill>
                <a:srgbClr val="FFFFFF"/>
              </a:solidFill>
              <a:latin typeface="Segoe UI Light"/>
            </a:endParaRPr>
          </a:p>
        </p:txBody>
      </p:sp>
    </p:spTree>
    <p:extLst>
      <p:ext uri="{BB962C8B-B14F-4D97-AF65-F5344CB8AC3E}">
        <p14:creationId xmlns:p14="http://schemas.microsoft.com/office/powerpoint/2010/main" val="29797306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7812" r="60" b="8282"/>
          <a:stretch/>
        </p:blipFill>
        <p:spPr>
          <a:xfrm>
            <a:off x="-38281" y="0"/>
            <a:ext cx="12230281" cy="685800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FTC to App model transformation process</a:t>
            </a:r>
            <a:endParaRPr lang="en-US" dirty="0">
              <a:solidFill>
                <a:schemeClr val="bg1"/>
              </a:solidFill>
            </a:endParaRPr>
          </a:p>
        </p:txBody>
      </p:sp>
      <p:grpSp>
        <p:nvGrpSpPr>
          <p:cNvPr id="3" name="Group 2"/>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Analyze and Categorize</a:t>
              </a:r>
              <a:endParaRPr lang="en-US" sz="2000" dirty="0"/>
            </a:p>
          </p:txBody>
        </p:sp>
        <p:grpSp>
          <p:nvGrpSpPr>
            <p:cNvPr id="30" name="Group 29"/>
            <p:cNvGrpSpPr>
              <a:grpSpLocks noChangeAspect="1"/>
            </p:cNvGrpSpPr>
            <p:nvPr/>
          </p:nvGrpSpPr>
          <p:grpSpPr bwMode="black">
            <a:xfrm>
              <a:off x="1659948" y="2965312"/>
              <a:ext cx="1147532" cy="885082"/>
              <a:chOff x="6673850" y="4338638"/>
              <a:chExt cx="1403351" cy="1082675"/>
            </a:xfrm>
            <a:solidFill>
              <a:srgbClr val="FFFFFF"/>
            </a:solidFill>
          </p:grpSpPr>
          <p:sp>
            <p:nvSpPr>
              <p:cNvPr id="31"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2"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3"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4"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5"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6"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7"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8"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9"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40"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41"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grpSp>
      <p:grpSp>
        <p:nvGrpSpPr>
          <p:cNvPr id="7" name="Group 6"/>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solidFill>
                    <a:schemeClr val="bg1"/>
                  </a:solidFill>
                </a:rPr>
                <a:t>Design CAM solution</a:t>
              </a:r>
              <a:endParaRPr lang="en-US" sz="2000" dirty="0">
                <a:solidFill>
                  <a:schemeClr val="bg1"/>
                </a:solidFill>
              </a:endParaRPr>
            </a:p>
          </p:txBody>
        </p:sp>
        <p:sp>
          <p:nvSpPr>
            <p:cNvPr id="43" name="Freeform 21"/>
            <p:cNvSpPr>
              <a:spLocks noChangeAspect="1" noEditPoints="1"/>
            </p:cNvSpPr>
            <p:nvPr/>
          </p:nvSpPr>
          <p:spPr bwMode="black">
            <a:xfrm>
              <a:off x="7015392" y="3057633"/>
              <a:ext cx="683716" cy="683538"/>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050"/>
            </a:p>
          </p:txBody>
        </p:sp>
      </p:grpSp>
      <p:grpSp>
        <p:nvGrpSpPr>
          <p:cNvPr id="9" name="Group 8"/>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Define objectives per solution</a:t>
              </a:r>
              <a:endParaRPr lang="en-US" sz="2000" dirty="0"/>
            </a:p>
          </p:txBody>
        </p:sp>
        <p:sp>
          <p:nvSpPr>
            <p:cNvPr id="44" name="Freeform 9"/>
            <p:cNvSpPr>
              <a:spLocks noChangeAspect="1" noEditPoints="1"/>
            </p:cNvSpPr>
            <p:nvPr/>
          </p:nvSpPr>
          <p:spPr bwMode="black">
            <a:xfrm>
              <a:off x="4438714" y="3068182"/>
              <a:ext cx="713535" cy="713350"/>
            </a:xfrm>
            <a:custGeom>
              <a:avLst/>
              <a:gdLst>
                <a:gd name="T0" fmla="*/ 204 w 300"/>
                <a:gd name="T1" fmla="*/ 62 h 300"/>
                <a:gd name="T2" fmla="*/ 232 w 300"/>
                <a:gd name="T3" fmla="*/ 76 h 300"/>
                <a:gd name="T4" fmla="*/ 204 w 300"/>
                <a:gd name="T5" fmla="*/ 89 h 300"/>
                <a:gd name="T6" fmla="*/ 174 w 300"/>
                <a:gd name="T7" fmla="*/ 83 h 300"/>
                <a:gd name="T8" fmla="*/ 178 w 300"/>
                <a:gd name="T9" fmla="*/ 49 h 300"/>
                <a:gd name="T10" fmla="*/ 150 w 300"/>
                <a:gd name="T11" fmla="*/ 35 h 300"/>
                <a:gd name="T12" fmla="*/ 178 w 300"/>
                <a:gd name="T13" fmla="*/ 22 h 300"/>
                <a:gd name="T14" fmla="*/ 208 w 300"/>
                <a:gd name="T15" fmla="*/ 28 h 300"/>
                <a:gd name="T16" fmla="*/ 288 w 300"/>
                <a:gd name="T17" fmla="*/ 199 h 300"/>
                <a:gd name="T18" fmla="*/ 266 w 300"/>
                <a:gd name="T19" fmla="*/ 219 h 300"/>
                <a:gd name="T20" fmla="*/ 169 w 300"/>
                <a:gd name="T21" fmla="*/ 242 h 300"/>
                <a:gd name="T22" fmla="*/ 47 w 300"/>
                <a:gd name="T23" fmla="*/ 175 h 300"/>
                <a:gd name="T24" fmla="*/ 130 w 300"/>
                <a:gd name="T25" fmla="*/ 160 h 300"/>
                <a:gd name="T26" fmla="*/ 198 w 300"/>
                <a:gd name="T27" fmla="*/ 158 h 300"/>
                <a:gd name="T28" fmla="*/ 201 w 300"/>
                <a:gd name="T29" fmla="*/ 183 h 300"/>
                <a:gd name="T30" fmla="*/ 144 w 300"/>
                <a:gd name="T31" fmla="*/ 190 h 300"/>
                <a:gd name="T32" fmla="*/ 223 w 300"/>
                <a:gd name="T33" fmla="*/ 207 h 300"/>
                <a:gd name="T34" fmla="*/ 287 w 300"/>
                <a:gd name="T35" fmla="*/ 182 h 300"/>
                <a:gd name="T36" fmla="*/ 34 w 300"/>
                <a:gd name="T37" fmla="*/ 162 h 300"/>
                <a:gd name="T38" fmla="*/ 0 w 300"/>
                <a:gd name="T39" fmla="*/ 228 h 300"/>
                <a:gd name="T40" fmla="*/ 39 w 300"/>
                <a:gd name="T41" fmla="*/ 224 h 300"/>
                <a:gd name="T42" fmla="*/ 34 w 300"/>
                <a:gd name="T43" fmla="*/ 162 h 300"/>
                <a:gd name="T44" fmla="*/ 300 w 300"/>
                <a:gd name="T45" fmla="*/ 294 h 300"/>
                <a:gd name="T46" fmla="*/ 0 w 300"/>
                <a:gd name="T47" fmla="*/ 300 h 300"/>
                <a:gd name="T48" fmla="*/ 270 w 300"/>
                <a:gd name="T49" fmla="*/ 86 h 300"/>
                <a:gd name="T50" fmla="*/ 274 w 300"/>
                <a:gd name="T51" fmla="*/ 68 h 300"/>
                <a:gd name="T52" fmla="*/ 296 w 300"/>
                <a:gd name="T53" fmla="*/ 44 h 300"/>
                <a:gd name="T54" fmla="*/ 290 w 300"/>
                <a:gd name="T55" fmla="*/ 9 h 300"/>
                <a:gd name="T56" fmla="*/ 239 w 300"/>
                <a:gd name="T57" fmla="*/ 8 h 300"/>
                <a:gd name="T58" fmla="*/ 242 w 300"/>
                <a:gd name="T59" fmla="*/ 34 h 300"/>
                <a:gd name="T60" fmla="*/ 264 w 300"/>
                <a:gd name="T61" fmla="*/ 11 h 300"/>
                <a:gd name="T62" fmla="*/ 286 w 300"/>
                <a:gd name="T63" fmla="*/ 31 h 300"/>
                <a:gd name="T64" fmla="*/ 274 w 300"/>
                <a:gd name="T65" fmla="*/ 50 h 300"/>
                <a:gd name="T66" fmla="*/ 259 w 300"/>
                <a:gd name="T67" fmla="*/ 68 h 300"/>
                <a:gd name="T68" fmla="*/ 256 w 300"/>
                <a:gd name="T69" fmla="*/ 86 h 300"/>
                <a:gd name="T70" fmla="*/ 270 w 300"/>
                <a:gd name="T71" fmla="*/ 111 h 300"/>
                <a:gd name="T72" fmla="*/ 256 w 300"/>
                <a:gd name="T73" fmla="*/ 98 h 300"/>
                <a:gd name="T74" fmla="*/ 270 w 300"/>
                <a:gd name="T75" fmla="*/ 111 h 300"/>
                <a:gd name="T76" fmla="*/ 75 w 300"/>
                <a:gd name="T77" fmla="*/ 111 h 300"/>
                <a:gd name="T78" fmla="*/ 98 w 300"/>
                <a:gd name="T79" fmla="*/ 0 h 300"/>
                <a:gd name="T80" fmla="*/ 153 w 300"/>
                <a:gd name="T81" fmla="*/ 111 h 300"/>
                <a:gd name="T82" fmla="*/ 126 w 300"/>
                <a:gd name="T83" fmla="*/ 76 h 300"/>
                <a:gd name="T84" fmla="*/ 123 w 300"/>
                <a:gd name="T85" fmla="*/ 65 h 300"/>
                <a:gd name="T86" fmla="*/ 106 w 300"/>
                <a:gd name="T87" fmla="*/ 13 h 300"/>
                <a:gd name="T88" fmla="*/ 100 w 300"/>
                <a:gd name="T89" fmla="*/ 33 h 300"/>
                <a:gd name="T90" fmla="*/ 123 w 300"/>
                <a:gd name="T91"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300">
                  <a:moveTo>
                    <a:pt x="174" y="83"/>
                  </a:moveTo>
                  <a:cubicBezTo>
                    <a:pt x="204" y="62"/>
                    <a:pt x="204" y="62"/>
                    <a:pt x="204" y="62"/>
                  </a:cubicBezTo>
                  <a:cubicBezTo>
                    <a:pt x="204" y="76"/>
                    <a:pt x="204" y="76"/>
                    <a:pt x="204" y="76"/>
                  </a:cubicBezTo>
                  <a:cubicBezTo>
                    <a:pt x="232" y="76"/>
                    <a:pt x="232" y="76"/>
                    <a:pt x="232" y="76"/>
                  </a:cubicBezTo>
                  <a:cubicBezTo>
                    <a:pt x="232" y="89"/>
                    <a:pt x="232" y="89"/>
                    <a:pt x="232" y="89"/>
                  </a:cubicBezTo>
                  <a:cubicBezTo>
                    <a:pt x="204" y="89"/>
                    <a:pt x="204" y="89"/>
                    <a:pt x="204" y="89"/>
                  </a:cubicBezTo>
                  <a:cubicBezTo>
                    <a:pt x="204" y="104"/>
                    <a:pt x="204" y="104"/>
                    <a:pt x="204" y="104"/>
                  </a:cubicBezTo>
                  <a:lnTo>
                    <a:pt x="174" y="83"/>
                  </a:lnTo>
                  <a:close/>
                  <a:moveTo>
                    <a:pt x="208" y="28"/>
                  </a:moveTo>
                  <a:cubicBezTo>
                    <a:pt x="178" y="49"/>
                    <a:pt x="178" y="49"/>
                    <a:pt x="178" y="49"/>
                  </a:cubicBezTo>
                  <a:cubicBezTo>
                    <a:pt x="178" y="35"/>
                    <a:pt x="178" y="35"/>
                    <a:pt x="178" y="35"/>
                  </a:cubicBezTo>
                  <a:cubicBezTo>
                    <a:pt x="150" y="35"/>
                    <a:pt x="150" y="35"/>
                    <a:pt x="150" y="35"/>
                  </a:cubicBezTo>
                  <a:cubicBezTo>
                    <a:pt x="150" y="22"/>
                    <a:pt x="150" y="22"/>
                    <a:pt x="150" y="22"/>
                  </a:cubicBezTo>
                  <a:cubicBezTo>
                    <a:pt x="178" y="22"/>
                    <a:pt x="178" y="22"/>
                    <a:pt x="178" y="22"/>
                  </a:cubicBezTo>
                  <a:cubicBezTo>
                    <a:pt x="178" y="7"/>
                    <a:pt x="178" y="7"/>
                    <a:pt x="178" y="7"/>
                  </a:cubicBezTo>
                  <a:lnTo>
                    <a:pt x="208" y="28"/>
                  </a:lnTo>
                  <a:close/>
                  <a:moveTo>
                    <a:pt x="300" y="190"/>
                  </a:moveTo>
                  <a:cubicBezTo>
                    <a:pt x="300" y="190"/>
                    <a:pt x="299" y="191"/>
                    <a:pt x="288" y="199"/>
                  </a:cubicBezTo>
                  <a:cubicBezTo>
                    <a:pt x="288" y="199"/>
                    <a:pt x="286" y="203"/>
                    <a:pt x="285" y="203"/>
                  </a:cubicBezTo>
                  <a:cubicBezTo>
                    <a:pt x="280" y="207"/>
                    <a:pt x="275" y="212"/>
                    <a:pt x="266" y="219"/>
                  </a:cubicBezTo>
                  <a:cubicBezTo>
                    <a:pt x="257" y="219"/>
                    <a:pt x="238" y="228"/>
                    <a:pt x="229" y="233"/>
                  </a:cubicBezTo>
                  <a:cubicBezTo>
                    <a:pt x="212" y="233"/>
                    <a:pt x="187" y="237"/>
                    <a:pt x="169" y="242"/>
                  </a:cubicBezTo>
                  <a:cubicBezTo>
                    <a:pt x="143" y="237"/>
                    <a:pt x="140" y="244"/>
                    <a:pt x="47" y="220"/>
                  </a:cubicBezTo>
                  <a:cubicBezTo>
                    <a:pt x="47" y="220"/>
                    <a:pt x="47" y="183"/>
                    <a:pt x="47" y="175"/>
                  </a:cubicBezTo>
                  <a:cubicBezTo>
                    <a:pt x="64" y="170"/>
                    <a:pt x="69" y="160"/>
                    <a:pt x="89" y="157"/>
                  </a:cubicBezTo>
                  <a:cubicBezTo>
                    <a:pt x="103" y="155"/>
                    <a:pt x="116" y="156"/>
                    <a:pt x="130" y="160"/>
                  </a:cubicBezTo>
                  <a:cubicBezTo>
                    <a:pt x="139" y="163"/>
                    <a:pt x="148" y="164"/>
                    <a:pt x="163" y="163"/>
                  </a:cubicBezTo>
                  <a:cubicBezTo>
                    <a:pt x="176" y="162"/>
                    <a:pt x="181" y="158"/>
                    <a:pt x="198" y="158"/>
                  </a:cubicBezTo>
                  <a:cubicBezTo>
                    <a:pt x="209" y="158"/>
                    <a:pt x="220" y="165"/>
                    <a:pt x="219" y="171"/>
                  </a:cubicBezTo>
                  <a:cubicBezTo>
                    <a:pt x="219" y="177"/>
                    <a:pt x="208" y="183"/>
                    <a:pt x="201" y="183"/>
                  </a:cubicBezTo>
                  <a:cubicBezTo>
                    <a:pt x="185" y="184"/>
                    <a:pt x="189" y="183"/>
                    <a:pt x="174" y="183"/>
                  </a:cubicBezTo>
                  <a:cubicBezTo>
                    <a:pt x="156" y="182"/>
                    <a:pt x="155" y="186"/>
                    <a:pt x="144" y="190"/>
                  </a:cubicBezTo>
                  <a:cubicBezTo>
                    <a:pt x="155" y="194"/>
                    <a:pt x="162" y="198"/>
                    <a:pt x="177" y="206"/>
                  </a:cubicBezTo>
                  <a:cubicBezTo>
                    <a:pt x="193" y="204"/>
                    <a:pt x="209" y="206"/>
                    <a:pt x="223" y="207"/>
                  </a:cubicBezTo>
                  <a:cubicBezTo>
                    <a:pt x="235" y="204"/>
                    <a:pt x="241" y="199"/>
                    <a:pt x="255" y="198"/>
                  </a:cubicBezTo>
                  <a:cubicBezTo>
                    <a:pt x="264" y="191"/>
                    <a:pt x="276" y="180"/>
                    <a:pt x="287" y="182"/>
                  </a:cubicBezTo>
                  <a:cubicBezTo>
                    <a:pt x="293" y="183"/>
                    <a:pt x="300" y="190"/>
                    <a:pt x="300" y="190"/>
                  </a:cubicBezTo>
                  <a:close/>
                  <a:moveTo>
                    <a:pt x="34" y="162"/>
                  </a:moveTo>
                  <a:cubicBezTo>
                    <a:pt x="0" y="162"/>
                    <a:pt x="0" y="162"/>
                    <a:pt x="0" y="162"/>
                  </a:cubicBezTo>
                  <a:cubicBezTo>
                    <a:pt x="0" y="228"/>
                    <a:pt x="0" y="228"/>
                    <a:pt x="0" y="228"/>
                  </a:cubicBezTo>
                  <a:cubicBezTo>
                    <a:pt x="34" y="228"/>
                    <a:pt x="34" y="228"/>
                    <a:pt x="34" y="228"/>
                  </a:cubicBezTo>
                  <a:cubicBezTo>
                    <a:pt x="37" y="228"/>
                    <a:pt x="39" y="226"/>
                    <a:pt x="39" y="224"/>
                  </a:cubicBezTo>
                  <a:cubicBezTo>
                    <a:pt x="39" y="166"/>
                    <a:pt x="39" y="166"/>
                    <a:pt x="39" y="166"/>
                  </a:cubicBezTo>
                  <a:cubicBezTo>
                    <a:pt x="39" y="164"/>
                    <a:pt x="37" y="162"/>
                    <a:pt x="34" y="162"/>
                  </a:cubicBezTo>
                  <a:close/>
                  <a:moveTo>
                    <a:pt x="300" y="300"/>
                  </a:moveTo>
                  <a:cubicBezTo>
                    <a:pt x="300" y="294"/>
                    <a:pt x="300" y="294"/>
                    <a:pt x="300" y="294"/>
                  </a:cubicBezTo>
                  <a:cubicBezTo>
                    <a:pt x="0" y="294"/>
                    <a:pt x="0" y="294"/>
                    <a:pt x="0" y="294"/>
                  </a:cubicBezTo>
                  <a:cubicBezTo>
                    <a:pt x="0" y="300"/>
                    <a:pt x="0" y="300"/>
                    <a:pt x="0" y="300"/>
                  </a:cubicBezTo>
                  <a:cubicBezTo>
                    <a:pt x="300" y="300"/>
                    <a:pt x="300" y="300"/>
                    <a:pt x="300" y="300"/>
                  </a:cubicBezTo>
                  <a:close/>
                  <a:moveTo>
                    <a:pt x="270" y="86"/>
                  </a:moveTo>
                  <a:cubicBezTo>
                    <a:pt x="270" y="81"/>
                    <a:pt x="270" y="77"/>
                    <a:pt x="271" y="74"/>
                  </a:cubicBezTo>
                  <a:cubicBezTo>
                    <a:pt x="272" y="72"/>
                    <a:pt x="273" y="70"/>
                    <a:pt x="274" y="68"/>
                  </a:cubicBezTo>
                  <a:cubicBezTo>
                    <a:pt x="275" y="66"/>
                    <a:pt x="278" y="63"/>
                    <a:pt x="283" y="59"/>
                  </a:cubicBezTo>
                  <a:cubicBezTo>
                    <a:pt x="289" y="53"/>
                    <a:pt x="294" y="48"/>
                    <a:pt x="296" y="44"/>
                  </a:cubicBezTo>
                  <a:cubicBezTo>
                    <a:pt x="299" y="40"/>
                    <a:pt x="300" y="35"/>
                    <a:pt x="300" y="31"/>
                  </a:cubicBezTo>
                  <a:cubicBezTo>
                    <a:pt x="300" y="22"/>
                    <a:pt x="296" y="15"/>
                    <a:pt x="290" y="9"/>
                  </a:cubicBezTo>
                  <a:cubicBezTo>
                    <a:pt x="283" y="3"/>
                    <a:pt x="275" y="0"/>
                    <a:pt x="264" y="0"/>
                  </a:cubicBezTo>
                  <a:cubicBezTo>
                    <a:pt x="253" y="0"/>
                    <a:pt x="245" y="3"/>
                    <a:pt x="239" y="8"/>
                  </a:cubicBezTo>
                  <a:cubicBezTo>
                    <a:pt x="231" y="15"/>
                    <a:pt x="228" y="24"/>
                    <a:pt x="228" y="34"/>
                  </a:cubicBezTo>
                  <a:cubicBezTo>
                    <a:pt x="242" y="34"/>
                    <a:pt x="242" y="34"/>
                    <a:pt x="242" y="34"/>
                  </a:cubicBezTo>
                  <a:cubicBezTo>
                    <a:pt x="243" y="26"/>
                    <a:pt x="243" y="21"/>
                    <a:pt x="249" y="17"/>
                  </a:cubicBezTo>
                  <a:cubicBezTo>
                    <a:pt x="253" y="13"/>
                    <a:pt x="258" y="11"/>
                    <a:pt x="264" y="11"/>
                  </a:cubicBezTo>
                  <a:cubicBezTo>
                    <a:pt x="270" y="11"/>
                    <a:pt x="277" y="13"/>
                    <a:pt x="281" y="17"/>
                  </a:cubicBezTo>
                  <a:cubicBezTo>
                    <a:pt x="285" y="21"/>
                    <a:pt x="286" y="25"/>
                    <a:pt x="286" y="31"/>
                  </a:cubicBezTo>
                  <a:cubicBezTo>
                    <a:pt x="286" y="34"/>
                    <a:pt x="285" y="37"/>
                    <a:pt x="283" y="40"/>
                  </a:cubicBezTo>
                  <a:cubicBezTo>
                    <a:pt x="282" y="42"/>
                    <a:pt x="279" y="46"/>
                    <a:pt x="274" y="50"/>
                  </a:cubicBezTo>
                  <a:cubicBezTo>
                    <a:pt x="269" y="54"/>
                    <a:pt x="266" y="57"/>
                    <a:pt x="264" y="59"/>
                  </a:cubicBezTo>
                  <a:cubicBezTo>
                    <a:pt x="262" y="62"/>
                    <a:pt x="260" y="65"/>
                    <a:pt x="259" y="68"/>
                  </a:cubicBezTo>
                  <a:cubicBezTo>
                    <a:pt x="257" y="72"/>
                    <a:pt x="256" y="77"/>
                    <a:pt x="256" y="82"/>
                  </a:cubicBezTo>
                  <a:cubicBezTo>
                    <a:pt x="256" y="83"/>
                    <a:pt x="256" y="85"/>
                    <a:pt x="256" y="86"/>
                  </a:cubicBezTo>
                  <a:lnTo>
                    <a:pt x="270" y="86"/>
                  </a:lnTo>
                  <a:close/>
                  <a:moveTo>
                    <a:pt x="270" y="111"/>
                  </a:moveTo>
                  <a:cubicBezTo>
                    <a:pt x="270" y="98"/>
                    <a:pt x="270" y="98"/>
                    <a:pt x="270" y="98"/>
                  </a:cubicBezTo>
                  <a:cubicBezTo>
                    <a:pt x="256" y="98"/>
                    <a:pt x="256" y="98"/>
                    <a:pt x="256" y="98"/>
                  </a:cubicBezTo>
                  <a:cubicBezTo>
                    <a:pt x="256" y="111"/>
                    <a:pt x="256" y="111"/>
                    <a:pt x="256" y="111"/>
                  </a:cubicBezTo>
                  <a:lnTo>
                    <a:pt x="270" y="111"/>
                  </a:lnTo>
                  <a:close/>
                  <a:moveTo>
                    <a:pt x="86" y="76"/>
                  </a:moveTo>
                  <a:cubicBezTo>
                    <a:pt x="75" y="111"/>
                    <a:pt x="75" y="111"/>
                    <a:pt x="75" y="111"/>
                  </a:cubicBezTo>
                  <a:cubicBezTo>
                    <a:pt x="60" y="111"/>
                    <a:pt x="60" y="111"/>
                    <a:pt x="60" y="111"/>
                  </a:cubicBezTo>
                  <a:cubicBezTo>
                    <a:pt x="98" y="0"/>
                    <a:pt x="98" y="0"/>
                    <a:pt x="98" y="0"/>
                  </a:cubicBezTo>
                  <a:cubicBezTo>
                    <a:pt x="115" y="0"/>
                    <a:pt x="115" y="0"/>
                    <a:pt x="115" y="0"/>
                  </a:cubicBezTo>
                  <a:cubicBezTo>
                    <a:pt x="153" y="111"/>
                    <a:pt x="153" y="111"/>
                    <a:pt x="153" y="111"/>
                  </a:cubicBezTo>
                  <a:cubicBezTo>
                    <a:pt x="138" y="111"/>
                    <a:pt x="138" y="111"/>
                    <a:pt x="138" y="111"/>
                  </a:cubicBezTo>
                  <a:cubicBezTo>
                    <a:pt x="126" y="76"/>
                    <a:pt x="126" y="76"/>
                    <a:pt x="126" y="76"/>
                  </a:cubicBezTo>
                  <a:lnTo>
                    <a:pt x="86" y="76"/>
                  </a:lnTo>
                  <a:close/>
                  <a:moveTo>
                    <a:pt x="123" y="65"/>
                  </a:moveTo>
                  <a:cubicBezTo>
                    <a:pt x="112" y="33"/>
                    <a:pt x="112" y="33"/>
                    <a:pt x="112" y="33"/>
                  </a:cubicBezTo>
                  <a:cubicBezTo>
                    <a:pt x="109" y="26"/>
                    <a:pt x="108" y="19"/>
                    <a:pt x="106" y="13"/>
                  </a:cubicBezTo>
                  <a:cubicBezTo>
                    <a:pt x="106" y="13"/>
                    <a:pt x="106" y="13"/>
                    <a:pt x="106" y="13"/>
                  </a:cubicBezTo>
                  <a:cubicBezTo>
                    <a:pt x="104" y="19"/>
                    <a:pt x="102" y="26"/>
                    <a:pt x="100" y="33"/>
                  </a:cubicBezTo>
                  <a:cubicBezTo>
                    <a:pt x="89" y="65"/>
                    <a:pt x="89" y="65"/>
                    <a:pt x="89" y="65"/>
                  </a:cubicBezTo>
                  <a:lnTo>
                    <a:pt x="123" y="6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900"/>
            </a:p>
          </p:txBody>
        </p:sp>
      </p:grpSp>
      <p:grpSp>
        <p:nvGrpSpPr>
          <p:cNvPr id="5" name="Group 4"/>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Implement, test and deploy</a:t>
              </a:r>
              <a:endParaRPr lang="en-US" sz="2000" dirty="0"/>
            </a:p>
          </p:txBody>
        </p:sp>
        <p:pic>
          <p:nvPicPr>
            <p:cNvPr id="45" name="Picture 7" descr="\\MAGNUM\Projects\Microsoft\Cloud Power FY12\Design\Icons\PNGs\Repair.png"/>
            <p:cNvPicPr>
              <a:picLocks noChangeAspect="1" noChangeArrowheads="1"/>
            </p:cNvPicPr>
            <p:nvPr/>
          </p:nvPicPr>
          <p:blipFill>
            <a:blip r:embed="rId4" cstate="print">
              <a:lum bright="100000"/>
            </a:blip>
            <a:srcRect/>
            <a:stretch>
              <a:fillRect/>
            </a:stretch>
          </p:blipFill>
          <p:spPr bwMode="auto">
            <a:xfrm>
              <a:off x="9366755" y="2872738"/>
              <a:ext cx="1104525" cy="1104238"/>
            </a:xfrm>
            <a:prstGeom prst="rect">
              <a:avLst/>
            </a:prstGeom>
            <a:noFill/>
          </p:spPr>
        </p:pic>
      </p:grpSp>
    </p:spTree>
    <p:extLst>
      <p:ext uri="{BB962C8B-B14F-4D97-AF65-F5344CB8AC3E}">
        <p14:creationId xmlns:p14="http://schemas.microsoft.com/office/powerpoint/2010/main" val="750283941"/>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Analyze FTC Solutions Requirements</a:t>
            </a:r>
            <a:br>
              <a:rPr lang="en-US" dirty="0" smtClean="0"/>
            </a:br>
            <a:r>
              <a:rPr lang="en-US" sz="3200" dirty="0" smtClean="0"/>
              <a:t>Out of box where possible</a:t>
            </a:r>
            <a:endParaRPr lang="en-US" dirty="0"/>
          </a:p>
        </p:txBody>
      </p:sp>
      <p:graphicFrame>
        <p:nvGraphicFramePr>
          <p:cNvPr id="3" name="Diagram 2"/>
          <p:cNvGraphicFramePr/>
          <p:nvPr>
            <p:extLst>
              <p:ext uri="{D42A27DB-BD31-4B8C-83A1-F6EECF244321}">
                <p14:modId xmlns:p14="http://schemas.microsoft.com/office/powerpoint/2010/main" val="3708536238"/>
              </p:ext>
            </p:extLst>
          </p:nvPr>
        </p:nvGraphicFramePr>
        <p:xfrm>
          <a:off x="2097741" y="1949824"/>
          <a:ext cx="7762355" cy="4187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349459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Analyze App possibilities for functionalities</a:t>
            </a:r>
            <a:endParaRPr lang="en-US" sz="4800" dirty="0"/>
          </a:p>
        </p:txBody>
      </p:sp>
      <p:graphicFrame>
        <p:nvGraphicFramePr>
          <p:cNvPr id="3" name="Diagram 2"/>
          <p:cNvGraphicFramePr/>
          <p:nvPr>
            <p:extLst>
              <p:ext uri="{D42A27DB-BD31-4B8C-83A1-F6EECF244321}">
                <p14:modId xmlns:p14="http://schemas.microsoft.com/office/powerpoint/2010/main" val="2500434056"/>
              </p:ext>
            </p:extLst>
          </p:nvPr>
        </p:nvGraphicFramePr>
        <p:xfrm>
          <a:off x="2327306" y="1613646"/>
          <a:ext cx="7690753" cy="4141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373978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15635"/>
          <a:stretch/>
        </p:blipFill>
        <p:spPr>
          <a:xfrm>
            <a:off x="-41196" y="-13648"/>
            <a:ext cx="12227106" cy="6871648"/>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1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Next Steps</a:t>
            </a:r>
            <a:endParaRPr lang="en-US" sz="7200" dirty="0">
              <a:solidFill>
                <a:schemeClr val="bg1"/>
              </a:solidFill>
            </a:endParaRPr>
          </a:p>
        </p:txBody>
      </p:sp>
      <p:sp>
        <p:nvSpPr>
          <p:cNvPr id="9" name="Rectangle 8"/>
          <p:cNvSpPr/>
          <p:nvPr/>
        </p:nvSpPr>
        <p:spPr bwMode="auto">
          <a:xfrm>
            <a:off x="6526924" y="4340869"/>
            <a:ext cx="5659592" cy="65078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Expectation</a:t>
            </a:r>
            <a:endParaRPr lang="en-US" sz="2400" dirty="0">
              <a:solidFill>
                <a:srgbClr val="FFFFFF"/>
              </a:solidFill>
              <a:latin typeface="Segoe UI Light"/>
            </a:endParaRPr>
          </a:p>
        </p:txBody>
      </p:sp>
      <p:sp>
        <p:nvSpPr>
          <p:cNvPr id="10" name="Rectangle 9"/>
          <p:cNvSpPr/>
          <p:nvPr/>
        </p:nvSpPr>
        <p:spPr bwMode="auto">
          <a:xfrm>
            <a:off x="6526924" y="5044869"/>
            <a:ext cx="5659592" cy="65078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Pilot process</a:t>
            </a:r>
            <a:endParaRPr lang="en-US" sz="2400" dirty="0">
              <a:solidFill>
                <a:srgbClr val="FFFFFF"/>
              </a:solidFill>
              <a:latin typeface="Segoe UI Light"/>
            </a:endParaRPr>
          </a:p>
        </p:txBody>
      </p:sp>
      <p:sp>
        <p:nvSpPr>
          <p:cNvPr id="11" name="Rectangle 10"/>
          <p:cNvSpPr/>
          <p:nvPr/>
        </p:nvSpPr>
        <p:spPr bwMode="auto">
          <a:xfrm>
            <a:off x="6526874" y="5748869"/>
            <a:ext cx="5659036" cy="65078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Questions</a:t>
            </a:r>
            <a:endParaRPr lang="en-US" sz="2400" dirty="0">
              <a:solidFill>
                <a:srgbClr val="FFFFFF"/>
              </a:solidFill>
              <a:latin typeface="Segoe UI Light"/>
            </a:endParaRPr>
          </a:p>
        </p:txBody>
      </p:sp>
    </p:spTree>
    <p:extLst>
      <p:ext uri="{BB962C8B-B14F-4D97-AF65-F5344CB8AC3E}">
        <p14:creationId xmlns:p14="http://schemas.microsoft.com/office/powerpoint/2010/main" val="388568517"/>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Project Schedule</a:t>
            </a:r>
            <a:endParaRPr lang="en-US" dirty="0"/>
          </a:p>
        </p:txBody>
      </p:sp>
      <p:graphicFrame>
        <p:nvGraphicFramePr>
          <p:cNvPr id="5" name="Diagram 4"/>
          <p:cNvGraphicFramePr/>
          <p:nvPr>
            <p:extLst>
              <p:ext uri="{D42A27DB-BD31-4B8C-83A1-F6EECF244321}">
                <p14:modId xmlns:p14="http://schemas.microsoft.com/office/powerpoint/2010/main" val="1838157548"/>
              </p:ext>
            </p:extLst>
          </p:nvPr>
        </p:nvGraphicFramePr>
        <p:xfrm>
          <a:off x="5194713" y="852480"/>
          <a:ext cx="5823354" cy="18687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128043693"/>
              </p:ext>
            </p:extLst>
          </p:nvPr>
        </p:nvGraphicFramePr>
        <p:xfrm>
          <a:off x="391384" y="2855795"/>
          <a:ext cx="11497231" cy="3356415"/>
        </p:xfrm>
        <a:graphic>
          <a:graphicData uri="http://schemas.openxmlformats.org/drawingml/2006/table">
            <a:tbl>
              <a:tblPr firstRow="1" bandRow="1">
                <a:tableStyleId>{5C22544A-7EE6-4342-B048-85BDC9FD1C3A}</a:tableStyleId>
              </a:tblPr>
              <a:tblGrid>
                <a:gridCol w="2164433">
                  <a:extLst>
                    <a:ext uri="{9D8B030D-6E8A-4147-A177-3AD203B41FA5}">
                      <a16:colId xmlns="" xmlns:a16="http://schemas.microsoft.com/office/drawing/2014/main" val="20000"/>
                    </a:ext>
                  </a:extLst>
                </a:gridCol>
                <a:gridCol w="669704">
                  <a:extLst>
                    <a:ext uri="{9D8B030D-6E8A-4147-A177-3AD203B41FA5}">
                      <a16:colId xmlns="" xmlns:a16="http://schemas.microsoft.com/office/drawing/2014/main" val="20001"/>
                    </a:ext>
                  </a:extLst>
                </a:gridCol>
                <a:gridCol w="844061">
                  <a:extLst>
                    <a:ext uri="{9D8B030D-6E8A-4147-A177-3AD203B41FA5}">
                      <a16:colId xmlns="" xmlns:a16="http://schemas.microsoft.com/office/drawing/2014/main" val="20002"/>
                    </a:ext>
                  </a:extLst>
                </a:gridCol>
                <a:gridCol w="594277">
                  <a:extLst>
                    <a:ext uri="{9D8B030D-6E8A-4147-A177-3AD203B41FA5}">
                      <a16:colId xmlns="" xmlns:a16="http://schemas.microsoft.com/office/drawing/2014/main" val="20003"/>
                    </a:ext>
                  </a:extLst>
                </a:gridCol>
                <a:gridCol w="587823">
                  <a:extLst>
                    <a:ext uri="{9D8B030D-6E8A-4147-A177-3AD203B41FA5}">
                      <a16:colId xmlns="" xmlns:a16="http://schemas.microsoft.com/office/drawing/2014/main" val="20004"/>
                    </a:ext>
                  </a:extLst>
                </a:gridCol>
                <a:gridCol w="587823">
                  <a:extLst>
                    <a:ext uri="{9D8B030D-6E8A-4147-A177-3AD203B41FA5}">
                      <a16:colId xmlns="" xmlns:a16="http://schemas.microsoft.com/office/drawing/2014/main" val="20005"/>
                    </a:ext>
                  </a:extLst>
                </a:gridCol>
                <a:gridCol w="587823">
                  <a:extLst>
                    <a:ext uri="{9D8B030D-6E8A-4147-A177-3AD203B41FA5}">
                      <a16:colId xmlns="" xmlns:a16="http://schemas.microsoft.com/office/drawing/2014/main" val="20006"/>
                    </a:ext>
                  </a:extLst>
                </a:gridCol>
                <a:gridCol w="587823">
                  <a:extLst>
                    <a:ext uri="{9D8B030D-6E8A-4147-A177-3AD203B41FA5}">
                      <a16:colId xmlns="" xmlns:a16="http://schemas.microsoft.com/office/drawing/2014/main" val="20007"/>
                    </a:ext>
                  </a:extLst>
                </a:gridCol>
                <a:gridCol w="726041">
                  <a:extLst>
                    <a:ext uri="{9D8B030D-6E8A-4147-A177-3AD203B41FA5}">
                      <a16:colId xmlns="" xmlns:a16="http://schemas.microsoft.com/office/drawing/2014/main" val="20008"/>
                    </a:ext>
                  </a:extLst>
                </a:gridCol>
                <a:gridCol w="795977">
                  <a:extLst>
                    <a:ext uri="{9D8B030D-6E8A-4147-A177-3AD203B41FA5}">
                      <a16:colId xmlns="" xmlns:a16="http://schemas.microsoft.com/office/drawing/2014/main" val="20009"/>
                    </a:ext>
                  </a:extLst>
                </a:gridCol>
                <a:gridCol w="725045">
                  <a:extLst>
                    <a:ext uri="{9D8B030D-6E8A-4147-A177-3AD203B41FA5}">
                      <a16:colId xmlns="" xmlns:a16="http://schemas.microsoft.com/office/drawing/2014/main" val="20010"/>
                    </a:ext>
                  </a:extLst>
                </a:gridCol>
                <a:gridCol w="656103">
                  <a:extLst>
                    <a:ext uri="{9D8B030D-6E8A-4147-A177-3AD203B41FA5}">
                      <a16:colId xmlns="" xmlns:a16="http://schemas.microsoft.com/office/drawing/2014/main" val="20011"/>
                    </a:ext>
                  </a:extLst>
                </a:gridCol>
                <a:gridCol w="725709">
                  <a:extLst>
                    <a:ext uri="{9D8B030D-6E8A-4147-A177-3AD203B41FA5}">
                      <a16:colId xmlns="" xmlns:a16="http://schemas.microsoft.com/office/drawing/2014/main" val="20012"/>
                    </a:ext>
                  </a:extLst>
                </a:gridCol>
                <a:gridCol w="656766">
                  <a:extLst>
                    <a:ext uri="{9D8B030D-6E8A-4147-A177-3AD203B41FA5}">
                      <a16:colId xmlns="" xmlns:a16="http://schemas.microsoft.com/office/drawing/2014/main" val="20013"/>
                    </a:ext>
                  </a:extLst>
                </a:gridCol>
                <a:gridCol w="587823">
                  <a:extLst>
                    <a:ext uri="{9D8B030D-6E8A-4147-A177-3AD203B41FA5}">
                      <a16:colId xmlns="" xmlns:a16="http://schemas.microsoft.com/office/drawing/2014/main" val="20014"/>
                    </a:ext>
                  </a:extLst>
                </a:gridCol>
              </a:tblGrid>
              <a:tr h="335193">
                <a:tc>
                  <a:txBody>
                    <a:bodyPr/>
                    <a:lstStyle/>
                    <a:p>
                      <a:r>
                        <a:rPr lang="en-US" sz="1400" dirty="0" smtClean="0"/>
                        <a:t>SPO-D FTC Scenarios</a:t>
                      </a:r>
                      <a:endParaRPr lang="en-US" sz="1400" dirty="0"/>
                    </a:p>
                  </a:txBody>
                  <a:tcPr marL="45708" marR="45708" marT="45708" marB="45708" anchor="ctr"/>
                </a:tc>
                <a:tc gridSpan="2">
                  <a:txBody>
                    <a:bodyPr/>
                    <a:lstStyle/>
                    <a:p>
                      <a:pPr algn="ctr"/>
                      <a:r>
                        <a:rPr lang="en-US" sz="1600" dirty="0" smtClean="0"/>
                        <a:t>Prep</a:t>
                      </a:r>
                      <a:endParaRPr lang="en-US" sz="1600" dirty="0"/>
                    </a:p>
                  </a:txBody>
                  <a:tcPr marL="45708" marR="45708" marT="45708" marB="45708" anchor="ctr"/>
                </a:tc>
                <a:tc hMerge="1">
                  <a:txBody>
                    <a:bodyPr/>
                    <a:lstStyle/>
                    <a:p>
                      <a:endParaRPr lang="en-US"/>
                    </a:p>
                  </a:txBody>
                  <a:tcPr/>
                </a:tc>
                <a:tc gridSpan="6">
                  <a:txBody>
                    <a:bodyPr/>
                    <a:lstStyle/>
                    <a:p>
                      <a:pPr algn="ctr"/>
                      <a:r>
                        <a:rPr lang="en-US" sz="1600" dirty="0" smtClean="0"/>
                        <a:t>2015</a:t>
                      </a:r>
                      <a:endParaRPr lang="en-US" sz="1600" dirty="0"/>
                    </a:p>
                  </a:txBody>
                  <a:tcPr marL="45708" marR="45708" marT="45708" marB="45708" anchor="ct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gridSpan="6">
                  <a:txBody>
                    <a:bodyPr/>
                    <a:lstStyle/>
                    <a:p>
                      <a:pPr algn="ctr"/>
                      <a:r>
                        <a:rPr lang="en-US" sz="1600" dirty="0" smtClean="0"/>
                        <a:t>2015</a:t>
                      </a:r>
                      <a:endParaRPr lang="en-US" sz="1600" dirty="0"/>
                    </a:p>
                  </a:txBody>
                  <a:tcPr marL="45708" marR="45708" marT="45708" marB="45708" anchor="ctr"/>
                </a:tc>
                <a:tc hMerge="1">
                  <a:txBody>
                    <a:bodyPr/>
                    <a:lstStyle/>
                    <a:p>
                      <a:endParaRPr lang="en-US" sz="1400" dirty="0"/>
                    </a:p>
                  </a:txBody>
                  <a:tcPr/>
                </a:tc>
                <a:tc hMerge="1">
                  <a:txBody>
                    <a:bodyPr/>
                    <a:lstStyle/>
                    <a:p>
                      <a:endParaRPr lang="en-US" sz="1400" dirty="0"/>
                    </a:p>
                  </a:txBody>
                  <a:tcPr/>
                </a:tc>
                <a:tc hMerge="1">
                  <a:txBody>
                    <a:bodyPr/>
                    <a:lstStyle/>
                    <a:p>
                      <a:endParaRPr lang="en-US"/>
                    </a:p>
                  </a:txBody>
                  <a:tcPr/>
                </a:tc>
                <a:tc hMerge="1">
                  <a:txBody>
                    <a:bodyPr/>
                    <a:lstStyle/>
                    <a:p>
                      <a:endParaRPr lang="en-US"/>
                    </a:p>
                  </a:txBody>
                  <a:tcPr/>
                </a:tc>
                <a:tc hMerge="1">
                  <a:txBody>
                    <a:bodyPr/>
                    <a:lstStyle/>
                    <a:p>
                      <a:endParaRPr lang="en-US" sz="1400" dirty="0"/>
                    </a:p>
                  </a:txBody>
                  <a:tcPr/>
                </a:tc>
                <a:extLst>
                  <a:ext uri="{0D108BD9-81ED-4DB2-BD59-A6C34878D82A}">
                    <a16:rowId xmlns="" xmlns:a16="http://schemas.microsoft.com/office/drawing/2014/main" val="10000"/>
                  </a:ext>
                </a:extLst>
              </a:tr>
              <a:tr h="278673">
                <a:tc>
                  <a:txBody>
                    <a:bodyPr/>
                    <a:lstStyle/>
                    <a:p>
                      <a:endParaRPr lang="en-US" sz="1200" dirty="0"/>
                    </a:p>
                  </a:txBody>
                  <a:tcPr marL="45708" marR="45708" marT="45708" marB="45708" anchor="ctr"/>
                </a:tc>
                <a:tc>
                  <a:txBody>
                    <a:bodyPr/>
                    <a:lstStyle/>
                    <a:p>
                      <a:pPr algn="ctr"/>
                      <a:r>
                        <a:rPr lang="en-US" sz="1200" dirty="0" smtClean="0"/>
                        <a:t>Nov</a:t>
                      </a:r>
                      <a:endParaRPr lang="en-US" sz="1200" dirty="0"/>
                    </a:p>
                  </a:txBody>
                  <a:tcPr marL="45708" marR="45708" marT="45708" marB="45708" anchor="ctr"/>
                </a:tc>
                <a:tc>
                  <a:txBody>
                    <a:bodyPr/>
                    <a:lstStyle/>
                    <a:p>
                      <a:pPr algn="ctr"/>
                      <a:r>
                        <a:rPr lang="en-US" sz="1200" dirty="0" smtClean="0"/>
                        <a:t>Dec</a:t>
                      </a:r>
                      <a:endParaRPr lang="en-US" sz="1200" dirty="0"/>
                    </a:p>
                  </a:txBody>
                  <a:tcPr marL="45708" marR="45708" marT="45708" marB="45708" anchor="ctr"/>
                </a:tc>
                <a:tc>
                  <a:txBody>
                    <a:bodyPr/>
                    <a:lstStyle/>
                    <a:p>
                      <a:pPr algn="ctr"/>
                      <a:r>
                        <a:rPr lang="en-US" sz="1200" dirty="0" smtClean="0"/>
                        <a:t>Jan</a:t>
                      </a:r>
                      <a:endParaRPr lang="en-US" sz="1200" dirty="0"/>
                    </a:p>
                  </a:txBody>
                  <a:tcPr marL="45708" marR="45708" marT="45708" marB="45708" anchor="ctr"/>
                </a:tc>
                <a:tc>
                  <a:txBody>
                    <a:bodyPr/>
                    <a:lstStyle/>
                    <a:p>
                      <a:pPr algn="ctr"/>
                      <a:r>
                        <a:rPr lang="en-US" sz="1200" dirty="0" smtClean="0"/>
                        <a:t>Feb</a:t>
                      </a:r>
                      <a:endParaRPr lang="en-US" sz="1200" dirty="0"/>
                    </a:p>
                  </a:txBody>
                  <a:tcPr marL="45708" marR="45708" marT="45708" marB="45708" anchor="ctr"/>
                </a:tc>
                <a:tc>
                  <a:txBody>
                    <a:bodyPr/>
                    <a:lstStyle/>
                    <a:p>
                      <a:pPr algn="ctr"/>
                      <a:r>
                        <a:rPr lang="en-US" sz="1200" dirty="0" smtClean="0"/>
                        <a:t>Mar</a:t>
                      </a:r>
                      <a:endParaRPr lang="en-US" sz="1200" dirty="0"/>
                    </a:p>
                  </a:txBody>
                  <a:tcPr marL="45708" marR="45708" marT="45708" marB="45708" anchor="ctr"/>
                </a:tc>
                <a:tc>
                  <a:txBody>
                    <a:bodyPr/>
                    <a:lstStyle/>
                    <a:p>
                      <a:pPr algn="ctr"/>
                      <a:r>
                        <a:rPr lang="en-US" sz="1200" dirty="0" smtClean="0"/>
                        <a:t>Apr</a:t>
                      </a:r>
                      <a:endParaRPr lang="en-US" sz="1200" dirty="0"/>
                    </a:p>
                  </a:txBody>
                  <a:tcPr marL="45708" marR="45708" marT="45708" marB="45708" anchor="ctr"/>
                </a:tc>
                <a:tc>
                  <a:txBody>
                    <a:bodyPr/>
                    <a:lstStyle/>
                    <a:p>
                      <a:pPr algn="ctr"/>
                      <a:r>
                        <a:rPr lang="en-US" sz="1200" dirty="0" smtClean="0"/>
                        <a:t>May</a:t>
                      </a:r>
                      <a:endParaRPr lang="en-US" sz="1200" dirty="0"/>
                    </a:p>
                  </a:txBody>
                  <a:tcPr marL="45708" marR="45708" marT="45708" marB="45708" anchor="ctr"/>
                </a:tc>
                <a:tc>
                  <a:txBody>
                    <a:bodyPr/>
                    <a:lstStyle/>
                    <a:p>
                      <a:pPr algn="ctr"/>
                      <a:r>
                        <a:rPr lang="en-US" sz="1200" dirty="0" smtClean="0"/>
                        <a:t>Jun</a:t>
                      </a:r>
                      <a:endParaRPr lang="en-US" sz="1200" dirty="0"/>
                    </a:p>
                  </a:txBody>
                  <a:tcPr marL="45708" marR="45708" marT="45708" marB="45708" anchor="ctr"/>
                </a:tc>
                <a:tc>
                  <a:txBody>
                    <a:bodyPr/>
                    <a:lstStyle/>
                    <a:p>
                      <a:pPr algn="ctr"/>
                      <a:r>
                        <a:rPr lang="en-US" sz="1200" dirty="0" smtClean="0"/>
                        <a:t>Jul</a:t>
                      </a:r>
                      <a:endParaRPr lang="en-US" sz="1200" dirty="0"/>
                    </a:p>
                  </a:txBody>
                  <a:tcPr marL="45708" marR="45708" marT="45708" marB="45708" anchor="ctr"/>
                </a:tc>
                <a:tc>
                  <a:txBody>
                    <a:bodyPr/>
                    <a:lstStyle/>
                    <a:p>
                      <a:pPr algn="ctr"/>
                      <a:r>
                        <a:rPr lang="en-US" sz="1200" dirty="0" smtClean="0"/>
                        <a:t>Aug</a:t>
                      </a:r>
                      <a:endParaRPr lang="en-US" sz="1200" dirty="0"/>
                    </a:p>
                  </a:txBody>
                  <a:tcPr marL="45708" marR="45708" marT="45708" marB="45708" anchor="ctr"/>
                </a:tc>
                <a:tc>
                  <a:txBody>
                    <a:bodyPr/>
                    <a:lstStyle/>
                    <a:p>
                      <a:pPr algn="ctr"/>
                      <a:r>
                        <a:rPr lang="en-US" sz="1200" dirty="0" smtClean="0"/>
                        <a:t>Sep</a:t>
                      </a:r>
                      <a:endParaRPr lang="en-US" sz="1200" dirty="0"/>
                    </a:p>
                  </a:txBody>
                  <a:tcPr marL="45708" marR="45708" marT="45708" marB="45708" anchor="ctr"/>
                </a:tc>
                <a:tc>
                  <a:txBody>
                    <a:bodyPr/>
                    <a:lstStyle/>
                    <a:p>
                      <a:pPr algn="ctr"/>
                      <a:r>
                        <a:rPr lang="en-US" sz="1200" dirty="0" smtClean="0"/>
                        <a:t>Oct</a:t>
                      </a:r>
                      <a:endParaRPr lang="en-US" sz="1200" dirty="0"/>
                    </a:p>
                  </a:txBody>
                  <a:tcPr marL="45708" marR="45708" marT="45708" marB="45708" anchor="ctr"/>
                </a:tc>
                <a:tc>
                  <a:txBody>
                    <a:bodyPr/>
                    <a:lstStyle/>
                    <a:p>
                      <a:pPr algn="ctr"/>
                      <a:r>
                        <a:rPr lang="en-US" sz="1200" dirty="0" smtClean="0"/>
                        <a:t>Nov</a:t>
                      </a:r>
                      <a:endParaRPr lang="en-US" sz="1200" dirty="0"/>
                    </a:p>
                  </a:txBody>
                  <a:tcPr marL="45708" marR="45708" marT="45708" marB="45708" anchor="ctr"/>
                </a:tc>
                <a:tc>
                  <a:txBody>
                    <a:bodyPr/>
                    <a:lstStyle/>
                    <a:p>
                      <a:pPr algn="ctr"/>
                      <a:r>
                        <a:rPr lang="en-US" sz="1200" dirty="0" smtClean="0"/>
                        <a:t>Dec</a:t>
                      </a:r>
                      <a:endParaRPr lang="en-US" sz="1200" dirty="0"/>
                    </a:p>
                  </a:txBody>
                  <a:tcPr marL="45708" marR="45708" marT="45708" marB="45708" anchor="ctr"/>
                </a:tc>
                <a:extLst>
                  <a:ext uri="{0D108BD9-81ED-4DB2-BD59-A6C34878D82A}">
                    <a16:rowId xmlns="" xmlns:a16="http://schemas.microsoft.com/office/drawing/2014/main" val="10001"/>
                  </a:ext>
                </a:extLst>
              </a:tr>
              <a:tr h="457081">
                <a:tc>
                  <a:txBody>
                    <a:bodyPr/>
                    <a:lstStyle/>
                    <a:p>
                      <a:pPr algn="l"/>
                      <a:r>
                        <a:rPr lang="en-US" sz="1200" dirty="0" smtClean="0">
                          <a:solidFill>
                            <a:schemeClr val="tx1"/>
                          </a:solidFill>
                        </a:rPr>
                        <a:t>Kick</a:t>
                      </a:r>
                      <a:r>
                        <a:rPr lang="en-US" sz="1200" baseline="0" dirty="0" smtClean="0">
                          <a:solidFill>
                            <a:schemeClr val="tx1"/>
                          </a:solidFill>
                        </a:rPr>
                        <a:t> off and preparations</a:t>
                      </a:r>
                      <a:endParaRPr lang="en-US" sz="1200" dirty="0">
                        <a:solidFill>
                          <a:schemeClr val="tx1"/>
                        </a:solidFill>
                      </a:endParaRPr>
                    </a:p>
                  </a:txBody>
                  <a:tcPr marL="45708" marR="45708" marT="45708" marB="45708" anchor="ctr"/>
                </a:tc>
                <a:tc>
                  <a:txBody>
                    <a:bodyPr/>
                    <a:lstStyle/>
                    <a:p>
                      <a:pPr algn="l"/>
                      <a:endParaRPr lang="en-US" sz="1200" baseline="0" dirty="0" smtClean="0">
                        <a:solidFill>
                          <a:srgbClr val="0070C0"/>
                        </a:solidFill>
                      </a:endParaRPr>
                    </a:p>
                  </a:txBody>
                  <a:tcPr marL="45708" marR="45708" marT="45708" marB="45708" anchor="ctr"/>
                </a:tc>
                <a:tc>
                  <a:txBody>
                    <a:bodyPr/>
                    <a:lstStyle/>
                    <a:p>
                      <a:pPr marL="0" algn="l" defTabSz="914363" rtl="0" eaLnBrk="1" latinLnBrk="0" hangingPunct="1"/>
                      <a:endParaRPr lang="en-US" sz="1200" b="1" kern="1200" baseline="0" dirty="0" smtClean="0">
                        <a:solidFill>
                          <a:srgbClr val="0070C0"/>
                        </a:solidFill>
                        <a:latin typeface="+mn-lt"/>
                        <a:ea typeface="+mn-ea"/>
                        <a:cs typeface="+mn-cs"/>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B w="12700" cap="flat" cmpd="sng" algn="ctr">
                      <a:noFill/>
                      <a:prstDash val="solid"/>
                      <a:round/>
                      <a:headEnd type="none" w="med" len="med"/>
                      <a:tailEnd type="none" w="med" len="med"/>
                    </a:lnB>
                  </a:tcPr>
                </a:tc>
                <a:tc>
                  <a:txBody>
                    <a:bodyPr/>
                    <a:lstStyle/>
                    <a:p>
                      <a:pPr algn="ctr"/>
                      <a:endParaRPr lang="en-US" sz="1200" dirty="0">
                        <a:solidFill>
                          <a:sysClr val="windowText" lastClr="00000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solidFill>
                      <a:srgbClr val="0072C6"/>
                    </a:solidFill>
                  </a:tcPr>
                </a:tc>
                <a:tc>
                  <a:txBody>
                    <a:bodyPr/>
                    <a:lstStyle/>
                    <a:p>
                      <a:pPr algn="l"/>
                      <a:endParaRPr lang="en-US" sz="1200" dirty="0">
                        <a:solidFill>
                          <a:sysClr val="windowText" lastClr="000000"/>
                        </a:solidFill>
                      </a:endParaRPr>
                    </a:p>
                  </a:txBody>
                  <a:tcPr marL="45708" marR="45708" marT="45708" marB="45708" anchor="ctr">
                    <a:lnB w="12700" cap="flat" cmpd="sng" algn="ctr">
                      <a:noFill/>
                      <a:prstDash val="solid"/>
                      <a:round/>
                      <a:headEnd type="none" w="med" len="med"/>
                      <a:tailEnd type="none" w="med" len="med"/>
                    </a:lnB>
                  </a:tcPr>
                </a:tc>
                <a:tc>
                  <a:txBody>
                    <a:bodyPr/>
                    <a:lstStyle/>
                    <a:p>
                      <a:pPr algn="l"/>
                      <a:endParaRPr lang="en-US" sz="1200" dirty="0">
                        <a:solidFill>
                          <a:sysClr val="windowText" lastClr="000000"/>
                        </a:solidFill>
                      </a:endParaRPr>
                    </a:p>
                  </a:txBody>
                  <a:tcPr marL="45708" marR="45708" marT="45708" marB="45708" anchor="ctr"/>
                </a:tc>
                <a:tc>
                  <a:txBody>
                    <a:bodyPr/>
                    <a:lstStyle/>
                    <a:p>
                      <a:pPr algn="l"/>
                      <a:endParaRPr lang="en-US" sz="1200" dirty="0">
                        <a:solidFill>
                          <a:sysClr val="windowText" lastClr="00000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extLst>
                  <a:ext uri="{0D108BD9-81ED-4DB2-BD59-A6C34878D82A}">
                    <a16:rowId xmlns="" xmlns:a16="http://schemas.microsoft.com/office/drawing/2014/main" val="10002"/>
                  </a:ext>
                </a:extLst>
              </a:tr>
              <a:tr h="457081">
                <a:tc>
                  <a:txBody>
                    <a:bodyPr/>
                    <a:lstStyle/>
                    <a:p>
                      <a:pPr algn="l"/>
                      <a:r>
                        <a:rPr lang="en-US" sz="1200" dirty="0" smtClean="0">
                          <a:solidFill>
                            <a:schemeClr val="tx1"/>
                          </a:solidFill>
                        </a:rPr>
                        <a:t>Assessment/Design Session</a:t>
                      </a:r>
                      <a:endParaRPr lang="en-US" sz="1200" dirty="0">
                        <a:solidFill>
                          <a:schemeClr val="tx1"/>
                        </a:solidFill>
                      </a:endParaRPr>
                    </a:p>
                  </a:txBody>
                  <a:tcPr marL="45708" marR="45708" marT="45708" marB="45708" anchor="ctr"/>
                </a:tc>
                <a:tc>
                  <a:txBody>
                    <a:bodyPr/>
                    <a:lstStyle/>
                    <a:p>
                      <a:pPr algn="l"/>
                      <a:endParaRPr lang="en-US" sz="1200" baseline="0" dirty="0" smtClean="0">
                        <a:solidFill>
                          <a:srgbClr val="0070C0"/>
                        </a:solidFill>
                      </a:endParaRPr>
                    </a:p>
                  </a:txBody>
                  <a:tcPr marL="45708" marR="45708" marT="45708" marB="45708" anchor="ctr"/>
                </a:tc>
                <a:tc>
                  <a:txBody>
                    <a:bodyPr/>
                    <a:lstStyle/>
                    <a:p>
                      <a:pPr marL="0" algn="l" defTabSz="914363" rtl="0" eaLnBrk="1" latinLnBrk="0" hangingPunct="1"/>
                      <a:endParaRPr lang="en-US" sz="1200" b="1" kern="1200" baseline="0" dirty="0" smtClean="0">
                        <a:solidFill>
                          <a:srgbClr val="0070C0"/>
                        </a:solidFill>
                        <a:latin typeface="+mn-lt"/>
                        <a:ea typeface="+mn-ea"/>
                        <a:cs typeface="+mn-cs"/>
                      </a:endParaRPr>
                    </a:p>
                  </a:txBody>
                  <a:tcPr marL="45708" marR="45708" marT="45708" marB="45708" anchor="ctr">
                    <a:lnR w="12700" cap="flat" cmpd="sng" algn="ctr">
                      <a:noFill/>
                      <a:prstDash val="solid"/>
                      <a:round/>
                      <a:headEnd type="none" w="med" len="med"/>
                      <a:tailEnd type="none" w="med" len="med"/>
                    </a:lnR>
                  </a:tcP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ysClr val="windowText" lastClr="000000"/>
                        </a:solidFill>
                      </a:endParaRPr>
                    </a:p>
                  </a:txBody>
                  <a:tcPr marL="45708" marR="45708" marT="45708" marB="45708" anchor="ctr">
                    <a:lnL>
                      <a:noFill/>
                    </a:lnL>
                  </a:tcPr>
                </a:tc>
                <a:tc>
                  <a:txBody>
                    <a:bodyPr/>
                    <a:lstStyle/>
                    <a:p>
                      <a:pPr algn="ctr"/>
                      <a:endParaRPr lang="en-US" sz="1200" dirty="0">
                        <a:solidFill>
                          <a:sysClr val="windowText" lastClr="000000"/>
                        </a:solidFill>
                      </a:endParaRPr>
                    </a:p>
                  </a:txBody>
                  <a:tcPr marL="45708" marR="45708" marT="45708" marB="45708" anchor="ctr">
                    <a:solidFill>
                      <a:srgbClr val="0070C0"/>
                    </a:solidFill>
                  </a:tcPr>
                </a:tc>
                <a:tc>
                  <a:txBody>
                    <a:bodyPr/>
                    <a:lstStyle/>
                    <a:p>
                      <a:pPr algn="l"/>
                      <a:endParaRPr lang="en-US" sz="1200" dirty="0">
                        <a:solidFill>
                          <a:sysClr val="windowText" lastClr="000000"/>
                        </a:solidFill>
                      </a:endParaRPr>
                    </a:p>
                  </a:txBody>
                  <a:tcPr marL="45708" marR="45708" marT="45708" marB="45708"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B w="12700" cmpd="sng">
                      <a:noFill/>
                    </a:lnB>
                  </a:tcPr>
                </a:tc>
                <a:tc>
                  <a:txBody>
                    <a:bodyPr/>
                    <a:lstStyle/>
                    <a:p>
                      <a:pPr algn="l"/>
                      <a:endParaRPr lang="en-US" sz="1200" dirty="0">
                        <a:solidFill>
                          <a:sysClr val="windowText" lastClr="00000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extLst>
                  <a:ext uri="{0D108BD9-81ED-4DB2-BD59-A6C34878D82A}">
                    <a16:rowId xmlns="" xmlns:a16="http://schemas.microsoft.com/office/drawing/2014/main" val="10003"/>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Branding</a:t>
                      </a:r>
                      <a:endParaRPr lang="en-US" sz="1200" kern="1200" dirty="0">
                        <a:solidFill>
                          <a:schemeClr val="dk1"/>
                        </a:solidFill>
                        <a:latin typeface="+mn-lt"/>
                        <a:ea typeface="+mn-ea"/>
                        <a:cs typeface="+mn-cs"/>
                      </a:endParaRPr>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ap="flat" cmpd="sng" algn="ctr">
                      <a:noFill/>
                      <a:prstDash val="solid"/>
                      <a:round/>
                      <a:headEnd type="none" w="med" len="med"/>
                      <a:tailEnd type="none" w="med" len="med"/>
                    </a:lnR>
                  </a:tcPr>
                </a:tc>
                <a:tc gridSpan="3">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8">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solidFill>
                          <a:sysClr val="windowText" lastClr="00000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extLst>
                  <a:ext uri="{0D108BD9-81ED-4DB2-BD59-A6C34878D82A}">
                    <a16:rowId xmlns="" xmlns:a16="http://schemas.microsoft.com/office/drawing/2014/main" val="10004"/>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Site Provisioning</a:t>
                      </a:r>
                      <a:endParaRPr lang="en-US" sz="1200" kern="1200" dirty="0">
                        <a:solidFill>
                          <a:schemeClr val="dk1"/>
                        </a:solidFill>
                        <a:latin typeface="+mn-lt"/>
                        <a:ea typeface="+mn-ea"/>
                        <a:cs typeface="+mn-cs"/>
                      </a:endParaRPr>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mpd="sng">
                      <a:noFill/>
                    </a:lnR>
                  </a:tcPr>
                </a:tc>
                <a:tc>
                  <a:txBody>
                    <a:bodyPr/>
                    <a:lstStyle/>
                    <a:p>
                      <a:pPr algn="ctr"/>
                      <a:endParaRPr lang="en-US" sz="1200" dirty="0">
                        <a:solidFill>
                          <a:sysClr val="windowText" lastClr="000000"/>
                        </a:solidFill>
                      </a:endParaRPr>
                    </a:p>
                  </a:txBody>
                  <a:tcPr marL="45708" marR="45708" marT="45708" marB="4570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gridSpan="3">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7">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extLst>
                  <a:ext uri="{0D108BD9-81ED-4DB2-BD59-A6C34878D82A}">
                    <a16:rowId xmlns="" xmlns:a16="http://schemas.microsoft.com/office/drawing/2014/main" val="10005"/>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UX Components</a:t>
                      </a:r>
                      <a:endParaRPr lang="en-US" sz="1200" kern="1200" dirty="0">
                        <a:solidFill>
                          <a:schemeClr val="dk1"/>
                        </a:solidFill>
                        <a:latin typeface="+mn-lt"/>
                        <a:ea typeface="+mn-ea"/>
                        <a:cs typeface="+mn-cs"/>
                      </a:endParaRPr>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mpd="sng">
                      <a:noFill/>
                    </a:lnR>
                  </a:tcPr>
                </a:tc>
                <a:tc>
                  <a:txBody>
                    <a:bodyPr/>
                    <a:lstStyle/>
                    <a:p>
                      <a:pPr algn="ctr"/>
                      <a:endParaRPr lang="en-US" sz="1200" dirty="0">
                        <a:solidFill>
                          <a:sysClr val="windowText" lastClr="000000"/>
                        </a:solidFill>
                      </a:endParaRPr>
                    </a:p>
                  </a:txBody>
                  <a:tcPr marL="45708" marR="45708" marT="45708" marB="45708"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solidFill>
                          <a:sysClr val="windowText" lastClr="000000"/>
                        </a:solidFill>
                      </a:endParaRPr>
                    </a:p>
                  </a:txBody>
                  <a:tcPr marL="45708" marR="45708" marT="45708" marB="4570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gridSpan="3">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6">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extLst>
                  <a:ext uri="{0D108BD9-81ED-4DB2-BD59-A6C34878D82A}">
                    <a16:rowId xmlns="" xmlns:a16="http://schemas.microsoft.com/office/drawing/2014/main" val="10006"/>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dirty="0" smtClean="0"/>
                        <a:t>Third Party </a:t>
                      </a:r>
                      <a:r>
                        <a:rPr lang="en-US" sz="1200" baseline="0" dirty="0" smtClean="0"/>
                        <a:t>Solutions</a:t>
                      </a:r>
                      <a:endParaRPr lang="en-US" sz="1200" dirty="0" smtClean="0"/>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mpd="sng">
                      <a:noFill/>
                    </a:lnR>
                  </a:tcPr>
                </a:tc>
                <a:tc>
                  <a:txBody>
                    <a:bodyPr/>
                    <a:lstStyle/>
                    <a:p>
                      <a:pPr algn="ctr"/>
                      <a:endParaRPr lang="en-US" sz="1200" dirty="0">
                        <a:solidFill>
                          <a:schemeClr val="tx1"/>
                        </a:solidFill>
                      </a:endParaRPr>
                    </a:p>
                  </a:txBody>
                  <a:tcPr marL="45708" marR="45708" marT="45708" marB="45708"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solidFill>
                          <a:schemeClr val="tx1"/>
                        </a:solidFill>
                      </a:endParaRPr>
                    </a:p>
                  </a:txBody>
                  <a:tcPr marL="45708" marR="45708" marT="45708" marB="45708"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solidFill>
                          <a:schemeClr val="tx1"/>
                        </a:solidFill>
                      </a:endParaRPr>
                    </a:p>
                  </a:txBody>
                  <a:tcPr marL="45708" marR="45708" marT="45708" marB="4570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gridSpan="3">
                  <a:txBody>
                    <a:bodyPr/>
                    <a:lstStyle/>
                    <a:p>
                      <a:pPr algn="ctr"/>
                      <a:endParaRPr lang="en-US" sz="1200" dirty="0">
                        <a:solidFill>
                          <a:schemeClr val="tx1"/>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chemeClr val="tx1"/>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5">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T w="12700" cmpd="sng">
                      <a:noFill/>
                    </a:lnT>
                  </a:tcPr>
                </a:tc>
                <a:tc hMerge="1">
                  <a:txBody>
                    <a:bodyPr/>
                    <a:lstStyle/>
                    <a:p>
                      <a:pPr algn="ctr"/>
                      <a:endParaRPr lang="en-US" sz="1200" dirty="0">
                        <a:solidFill>
                          <a:schemeClr val="tx1"/>
                        </a:solidFill>
                      </a:endParaRPr>
                    </a:p>
                  </a:txBody>
                  <a:tcPr marL="45708" marR="45708" marT="45708" marB="45708" anchor="ctr"/>
                </a:tc>
                <a:tc hMerge="1">
                  <a:txBody>
                    <a:bodyPr/>
                    <a:lstStyle/>
                    <a:p>
                      <a:pPr algn="ctr"/>
                      <a:endParaRPr lang="en-US" sz="1200" dirty="0">
                        <a:solidFill>
                          <a:schemeClr val="tx1"/>
                        </a:solidFill>
                      </a:endParaRPr>
                    </a:p>
                  </a:txBody>
                  <a:tcPr marL="45708" marR="45708" marT="45708" marB="45708" anchor="ctr"/>
                </a:tc>
                <a:tc hMerge="1">
                  <a:txBody>
                    <a:bodyPr/>
                    <a:lstStyle/>
                    <a:p>
                      <a:pPr algn="ctr"/>
                      <a:endParaRPr lang="en-US" sz="1200" dirty="0">
                        <a:solidFill>
                          <a:schemeClr val="tx1"/>
                        </a:solidFill>
                      </a:endParaRPr>
                    </a:p>
                  </a:txBody>
                  <a:tcPr marL="45708" marR="45708" marT="45708" marB="45708" anchor="ctr"/>
                </a:tc>
                <a:tc hMerge="1">
                  <a:txBody>
                    <a:bodyPr/>
                    <a:lstStyle/>
                    <a:p>
                      <a:pPr algn="ctr"/>
                      <a:endParaRPr lang="en-US" sz="1200" dirty="0">
                        <a:solidFill>
                          <a:schemeClr val="tx1"/>
                        </a:solidFill>
                      </a:endParaRPr>
                    </a:p>
                  </a:txBody>
                  <a:tcPr marL="45708" marR="45708" marT="45708" marB="45708" anchor="ct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397336059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701"/>
          <a:stretch/>
        </p:blipFill>
        <p:spPr>
          <a:xfrm>
            <a:off x="-38281" y="-12032"/>
            <a:ext cx="12227106" cy="686621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Getting started</a:t>
            </a:r>
            <a:endParaRPr lang="en-US" dirty="0">
              <a:solidFill>
                <a:schemeClr val="bg1"/>
              </a:solidFill>
            </a:endParaRPr>
          </a:p>
        </p:txBody>
      </p:sp>
      <p:grpSp>
        <p:nvGrpSpPr>
          <p:cNvPr id="10" name="Group 9"/>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Assemble your team</a:t>
              </a:r>
              <a:endParaRPr lang="en-US" sz="2000" dirty="0"/>
            </a:p>
          </p:txBody>
        </p:sp>
        <p:pic>
          <p:nvPicPr>
            <p:cNvPr id="42" name="Picture 6" descr="\\MAGNUM\Projects\Microsoft\Cloud Power FY12\Design\ICONS_PNG\Professionals.png"/>
            <p:cNvPicPr>
              <a:picLocks noChangeAspect="1" noChangeArrowheads="1"/>
            </p:cNvPicPr>
            <p:nvPr/>
          </p:nvPicPr>
          <p:blipFill>
            <a:blip r:embed="rId4" cstate="print">
              <a:lum bright="100000"/>
            </a:blip>
            <a:srcRect/>
            <a:stretch>
              <a:fillRect/>
            </a:stretch>
          </p:blipFill>
          <p:spPr bwMode="auto">
            <a:xfrm>
              <a:off x="1659240" y="2802935"/>
              <a:ext cx="1148947" cy="1148648"/>
            </a:xfrm>
            <a:prstGeom prst="rect">
              <a:avLst/>
            </a:prstGeom>
            <a:noFill/>
          </p:spPr>
        </p:pic>
      </p:grpSp>
      <p:grpSp>
        <p:nvGrpSpPr>
          <p:cNvPr id="15" name="Group 14"/>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a:t>Review business </a:t>
              </a:r>
              <a:r>
                <a:rPr lang="en-US" sz="2000" dirty="0" smtClean="0"/>
                <a:t>requirements</a:t>
              </a:r>
              <a:endParaRPr lang="en-US" sz="2000" dirty="0"/>
            </a:p>
          </p:txBody>
        </p:sp>
        <p:pic>
          <p:nvPicPr>
            <p:cNvPr id="61" name="Picture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9719" y="2939259"/>
              <a:ext cx="1089787" cy="906041"/>
            </a:xfrm>
            <a:prstGeom prst="rect">
              <a:avLst/>
            </a:prstGeom>
          </p:spPr>
        </p:pic>
      </p:grpSp>
      <p:grpSp>
        <p:nvGrpSpPr>
          <p:cNvPr id="3" name="Group 2"/>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solidFill>
                    <a:schemeClr val="bg1"/>
                  </a:solidFill>
                </a:rPr>
                <a:t>Provider hosted environment</a:t>
              </a:r>
              <a:endParaRPr lang="en-US" sz="2000" dirty="0">
                <a:solidFill>
                  <a:schemeClr val="bg1"/>
                </a:solidFill>
              </a:endParaRPr>
            </a:p>
          </p:txBody>
        </p:sp>
        <p:pic>
          <p:nvPicPr>
            <p:cNvPr id="29" name="Picture 5" descr="\\MAGNUM\Projects\Microsoft\Cloud Power FY12\Design\ICONS_PNG\Layer-79.png"/>
            <p:cNvPicPr>
              <a:picLocks noChangeAspect="1" noChangeArrowheads="1"/>
            </p:cNvPicPr>
            <p:nvPr/>
          </p:nvPicPr>
          <p:blipFill>
            <a:blip r:embed="rId6" cstate="print">
              <a:lum bright="100000"/>
            </a:blip>
            <a:srcRect/>
            <a:stretch>
              <a:fillRect/>
            </a:stretch>
          </p:blipFill>
          <p:spPr bwMode="auto">
            <a:xfrm>
              <a:off x="9243838" y="2759060"/>
              <a:ext cx="1251430" cy="1251104"/>
            </a:xfrm>
            <a:prstGeom prst="rect">
              <a:avLst/>
            </a:prstGeom>
            <a:noFill/>
          </p:spPr>
        </p:pic>
      </p:grpSp>
      <p:grpSp>
        <p:nvGrpSpPr>
          <p:cNvPr id="5" name="Group 4"/>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Agree time line to proceed</a:t>
              </a:r>
              <a:endParaRPr lang="en-US" sz="2000" dirty="0"/>
            </a:p>
          </p:txBody>
        </p:sp>
        <p:pic>
          <p:nvPicPr>
            <p:cNvPr id="31" name="Picture 3" descr="\\MAGNUM\Projects\Microsoft\Cloud Power FY12\Design\ICONS_PNG\Calendar.png"/>
            <p:cNvPicPr>
              <a:picLocks noChangeAspect="1" noChangeArrowheads="1"/>
            </p:cNvPicPr>
            <p:nvPr/>
          </p:nvPicPr>
          <p:blipFill>
            <a:blip r:embed="rId7" cstate="print">
              <a:lum bright="100000"/>
            </a:blip>
            <a:srcRect/>
            <a:stretch>
              <a:fillRect/>
            </a:stretch>
          </p:blipFill>
          <p:spPr bwMode="auto">
            <a:xfrm>
              <a:off x="4221008" y="2817955"/>
              <a:ext cx="1148947" cy="1148648"/>
            </a:xfrm>
            <a:prstGeom prst="rect">
              <a:avLst/>
            </a:prstGeom>
            <a:noFill/>
          </p:spPr>
        </p:pic>
      </p:grpSp>
    </p:spTree>
    <p:extLst>
      <p:ext uri="{BB962C8B-B14F-4D97-AF65-F5344CB8AC3E}">
        <p14:creationId xmlns:p14="http://schemas.microsoft.com/office/powerpoint/2010/main" val="117586302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provider hosted environment</a:t>
            </a:r>
            <a:endParaRPr lang="en-US" dirty="0"/>
          </a:p>
        </p:txBody>
      </p:sp>
      <p:sp>
        <p:nvSpPr>
          <p:cNvPr id="4" name="Text Placeholder 3"/>
          <p:cNvSpPr>
            <a:spLocks noGrp="1"/>
          </p:cNvSpPr>
          <p:nvPr>
            <p:ph type="body" sz="quarter" idx="10"/>
          </p:nvPr>
        </p:nvSpPr>
        <p:spPr>
          <a:xfrm>
            <a:off x="519113" y="1447799"/>
            <a:ext cx="4552760" cy="5155066"/>
          </a:xfrm>
        </p:spPr>
        <p:txBody>
          <a:bodyPr/>
          <a:lstStyle/>
          <a:p>
            <a:pPr marL="457200" indent="-457200">
              <a:buFont typeface="+mj-lt"/>
              <a:buAutoNum type="arabicPeriod"/>
            </a:pPr>
            <a:r>
              <a:rPr lang="en-US" sz="1800" dirty="0" smtClean="0">
                <a:latin typeface="+mn-lt"/>
              </a:rPr>
              <a:t>Office365 platform</a:t>
            </a:r>
          </a:p>
          <a:p>
            <a:pPr marL="457200" indent="-457200">
              <a:buFont typeface="+mj-lt"/>
              <a:buAutoNum type="arabicPeriod"/>
            </a:pPr>
            <a:r>
              <a:rPr lang="en-US" sz="1800" dirty="0" smtClean="0">
                <a:latin typeface="+mn-lt"/>
              </a:rPr>
              <a:t>Networking configuration completed</a:t>
            </a:r>
          </a:p>
          <a:p>
            <a:pPr marL="457200" indent="-457200">
              <a:buFont typeface="+mj-lt"/>
              <a:buAutoNum type="arabicPeriod"/>
            </a:pPr>
            <a:r>
              <a:rPr lang="en-US" sz="1800" dirty="0" smtClean="0">
                <a:latin typeface="+mn-lt"/>
              </a:rPr>
              <a:t>Provider hosted apps hosted in on-premises (option 1)</a:t>
            </a:r>
          </a:p>
          <a:p>
            <a:pPr marL="457200" indent="-457200">
              <a:buFont typeface="+mj-lt"/>
              <a:buAutoNum type="arabicPeriod"/>
            </a:pPr>
            <a:r>
              <a:rPr lang="en-US" sz="1800" dirty="0" smtClean="0">
                <a:latin typeface="+mn-lt"/>
              </a:rPr>
              <a:t>MPLS link for provider hosted app platform to access Office365 platform</a:t>
            </a:r>
          </a:p>
          <a:p>
            <a:pPr marL="457200" indent="-457200">
              <a:buFont typeface="+mj-lt"/>
              <a:buAutoNum type="arabicPeriod"/>
            </a:pPr>
            <a:r>
              <a:rPr lang="en-US" sz="1800" dirty="0" smtClean="0">
                <a:latin typeface="+mn-lt"/>
              </a:rPr>
              <a:t>End users accessing the provider hosted platform. </a:t>
            </a:r>
          </a:p>
          <a:p>
            <a:pPr marL="457200" indent="-457200">
              <a:buFont typeface="+mj-lt"/>
              <a:buAutoNum type="arabicPeriod"/>
            </a:pPr>
            <a:r>
              <a:rPr lang="en-US" sz="1800" dirty="0" smtClean="0">
                <a:latin typeface="+mn-lt"/>
              </a:rPr>
              <a:t>Provider hosted environment in Windows Azure (option 2)</a:t>
            </a:r>
          </a:p>
          <a:p>
            <a:pPr lvl="2"/>
            <a:r>
              <a:rPr lang="en-US" sz="1400" dirty="0" smtClean="0"/>
              <a:t>If farm is open for Internet connectivity traffic can flow from Azure to MSO</a:t>
            </a:r>
          </a:p>
          <a:p>
            <a:pPr lvl="2"/>
            <a:r>
              <a:rPr lang="en-US" sz="1400" smtClean="0"/>
              <a:t>If farm </a:t>
            </a:r>
            <a:r>
              <a:rPr lang="en-US" sz="1400" dirty="0" smtClean="0"/>
              <a:t>is not open for Internet, traffic can be routed through corporate network</a:t>
            </a:r>
          </a:p>
          <a:p>
            <a:pPr marL="457200" indent="-457200">
              <a:buFont typeface="+mj-lt"/>
              <a:buAutoNum type="arabicPeriod"/>
            </a:pPr>
            <a:r>
              <a:rPr lang="en-US" sz="1800" dirty="0">
                <a:latin typeface="+mn-lt"/>
              </a:rPr>
              <a:t>Possible link from Azure to on-premises for routing traffic </a:t>
            </a:r>
          </a:p>
          <a:p>
            <a:pPr marL="0" indent="0">
              <a:buNone/>
            </a:pPr>
            <a:endParaRPr lang="en-US" sz="1800" dirty="0" smtClean="0">
              <a:latin typeface="+mn-lt"/>
            </a:endParaRPr>
          </a:p>
        </p:txBody>
      </p:sp>
      <p:pic>
        <p:nvPicPr>
          <p:cNvPr id="10" name="Picture 9"/>
          <p:cNvPicPr>
            <a:picLocks noChangeAspect="1"/>
          </p:cNvPicPr>
          <p:nvPr/>
        </p:nvPicPr>
        <p:blipFill>
          <a:blip r:embed="rId2"/>
          <a:stretch>
            <a:fillRect/>
          </a:stretch>
        </p:blipFill>
        <p:spPr>
          <a:xfrm>
            <a:off x="5397113" y="1447798"/>
            <a:ext cx="6568465" cy="4678681"/>
          </a:xfrm>
          <a:prstGeom prst="rect">
            <a:avLst/>
          </a:prstGeom>
        </p:spPr>
      </p:pic>
    </p:spTree>
    <p:extLst>
      <p:ext uri="{BB962C8B-B14F-4D97-AF65-F5344CB8AC3E}">
        <p14:creationId xmlns:p14="http://schemas.microsoft.com/office/powerpoint/2010/main" val="179869055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26629419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rcRect t="15524" b="-18"/>
          <a:stretch/>
        </p:blipFill>
        <p:spPr>
          <a:xfrm>
            <a:off x="-38281" y="-16043"/>
            <a:ext cx="12227106" cy="6882063"/>
          </a:xfrm>
          <a:prstGeom prst="rect">
            <a:avLst/>
          </a:prstGeom>
        </p:spPr>
      </p:pic>
      <p:sp>
        <p:nvSpPr>
          <p:cNvPr id="19" name="Rectangle 18"/>
          <p:cNvSpPr/>
          <p:nvPr/>
        </p:nvSpPr>
        <p:spPr bwMode="auto">
          <a:xfrm rot="16200000" flipH="1" flipV="1">
            <a:off x="2483586" y="-2521866"/>
            <a:ext cx="6858000" cy="1190173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grpSp>
        <p:nvGrpSpPr>
          <p:cNvPr id="3" name="Group 2"/>
          <p:cNvGrpSpPr/>
          <p:nvPr/>
        </p:nvGrpSpPr>
        <p:grpSpPr>
          <a:xfrm>
            <a:off x="1153714" y="2434949"/>
            <a:ext cx="2160000" cy="2160000"/>
            <a:chOff x="1153714" y="2434949"/>
            <a:chExt cx="2160000" cy="2160000"/>
          </a:xfrm>
        </p:grpSpPr>
        <p:sp>
          <p:nvSpPr>
            <p:cNvPr id="9" name="Rectangle 8"/>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Introduction</a:t>
              </a:r>
              <a:endParaRPr lang="en-US" sz="2000" dirty="0"/>
            </a:p>
          </p:txBody>
        </p:sp>
        <p:pic>
          <p:nvPicPr>
            <p:cNvPr id="20" name="Picture 3" descr="C:\Users\mitchellg\Desktop\Simple_Licensing.png"/>
            <p:cNvPicPr>
              <a:picLocks noChangeAspect="1" noChangeArrowheads="1"/>
            </p:cNvPicPr>
            <p:nvPr/>
          </p:nvPicPr>
          <p:blipFill rotWithShape="1">
            <a:blip r:embed="rId4" cstate="print">
              <a:lum bright="100000"/>
            </a:blip>
            <a:srcRect l="8369" t="15369" r="10141" b="14212"/>
            <a:stretch/>
          </p:blipFill>
          <p:spPr bwMode="auto">
            <a:xfrm>
              <a:off x="1696738" y="2960970"/>
              <a:ext cx="1073952" cy="928034"/>
            </a:xfrm>
            <a:prstGeom prst="rect">
              <a:avLst/>
            </a:prstGeom>
            <a:noFill/>
          </p:spPr>
        </p:pic>
      </p:grpSp>
      <p:grpSp>
        <p:nvGrpSpPr>
          <p:cNvPr id="17" name="Group 16"/>
          <p:cNvGrpSpPr/>
          <p:nvPr/>
        </p:nvGrpSpPr>
        <p:grpSpPr>
          <a:xfrm>
            <a:off x="3715482" y="2434949"/>
            <a:ext cx="2160000" cy="2160000"/>
            <a:chOff x="3715482" y="2434949"/>
            <a:chExt cx="2160000" cy="2160000"/>
          </a:xfrm>
        </p:grpSpPr>
        <p:sp>
          <p:nvSpPr>
            <p:cNvPr id="15" name="Rectangle 14"/>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dirty="0" smtClean="0"/>
                <a:t>Your current solution</a:t>
              </a:r>
              <a:endParaRPr lang="en-US" dirty="0"/>
            </a:p>
          </p:txBody>
        </p:sp>
        <p:sp>
          <p:nvSpPr>
            <p:cNvPr id="21" name="Freeform 18"/>
            <p:cNvSpPr>
              <a:spLocks noChangeAspect="1" noEditPoints="1"/>
            </p:cNvSpPr>
            <p:nvPr/>
          </p:nvSpPr>
          <p:spPr bwMode="black">
            <a:xfrm>
              <a:off x="4432569" y="2960970"/>
              <a:ext cx="725826" cy="885502"/>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Segoe UI" pitchFamily="34" charset="0"/>
                <a:ea typeface="Segoe UI" pitchFamily="34" charset="0"/>
                <a:cs typeface="Segoe UI" pitchFamily="34" charset="0"/>
              </a:endParaRPr>
            </a:p>
          </p:txBody>
        </p:sp>
      </p:grpSp>
      <p:grpSp>
        <p:nvGrpSpPr>
          <p:cNvPr id="30" name="Group 29"/>
          <p:cNvGrpSpPr/>
          <p:nvPr/>
        </p:nvGrpSpPr>
        <p:grpSpPr>
          <a:xfrm>
            <a:off x="6277250" y="2434949"/>
            <a:ext cx="2160000" cy="2160000"/>
            <a:chOff x="6277250" y="2434949"/>
            <a:chExt cx="2160000" cy="2160000"/>
          </a:xfrm>
        </p:grpSpPr>
        <p:sp>
          <p:nvSpPr>
            <p:cNvPr id="12" name="Rectangle 11"/>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solidFill>
                    <a:schemeClr val="bg1"/>
                  </a:solidFill>
                </a:rPr>
                <a:t>Application Transformation</a:t>
              </a:r>
              <a:endParaRPr lang="en-US" sz="2000" dirty="0">
                <a:solidFill>
                  <a:schemeClr val="bg1"/>
                </a:solidFill>
              </a:endParaRPr>
            </a:p>
          </p:txBody>
        </p:sp>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7370" y="3111236"/>
              <a:ext cx="1099759" cy="806012"/>
            </a:xfrm>
            <a:prstGeom prst="rect">
              <a:avLst/>
            </a:prstGeom>
          </p:spPr>
        </p:pic>
      </p:grpSp>
      <p:grpSp>
        <p:nvGrpSpPr>
          <p:cNvPr id="29" name="Group 28"/>
          <p:cNvGrpSpPr/>
          <p:nvPr/>
        </p:nvGrpSpPr>
        <p:grpSpPr>
          <a:xfrm>
            <a:off x="8839018" y="2434949"/>
            <a:ext cx="2160000" cy="2160000"/>
            <a:chOff x="8839018" y="2434949"/>
            <a:chExt cx="2160000" cy="2160000"/>
          </a:xfrm>
        </p:grpSpPr>
        <p:sp>
          <p:nvSpPr>
            <p:cNvPr id="6" name="Rectangle 5"/>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a:t>Next steps</a:t>
              </a:r>
            </a:p>
          </p:txBody>
        </p: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097193">
              <a:off x="9458070" y="2984646"/>
              <a:ext cx="1017563" cy="1059192"/>
            </a:xfrm>
            <a:prstGeom prst="rect">
              <a:avLst/>
            </a:prstGeom>
          </p:spPr>
        </p:pic>
      </p:grpSp>
    </p:spTree>
    <p:extLst>
      <p:ext uri="{BB962C8B-B14F-4D97-AF65-F5344CB8AC3E}">
        <p14:creationId xmlns:p14="http://schemas.microsoft.com/office/powerpoint/2010/main" val="2456178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94" b="7199"/>
          <a:stretch/>
        </p:blipFill>
        <p:spPr>
          <a:xfrm>
            <a:off x="-1" y="-12699"/>
            <a:ext cx="12188825" cy="6891724"/>
          </a:xfrm>
          <a:prstGeom prst="rect">
            <a:avLst/>
          </a:prstGeom>
        </p:spPr>
      </p:pic>
      <p:sp>
        <p:nvSpPr>
          <p:cNvPr id="12" name="Rectangle 11"/>
          <p:cNvSpPr/>
          <p:nvPr/>
        </p:nvSpPr>
        <p:spPr bwMode="auto">
          <a:xfrm rot="16200000" flipH="1" flipV="1">
            <a:off x="2652877" y="-2652872"/>
            <a:ext cx="6879021" cy="12184774"/>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Introduction</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FTC to App model approach</a:t>
            </a:r>
            <a:endParaRPr lang="en-US" sz="2400" dirty="0">
              <a:solidFill>
                <a:srgbClr val="FFFFFF"/>
              </a:solidFill>
              <a:latin typeface="Segoe UI Light"/>
            </a:endParaRP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Pilot Onboarding Requirements</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General Onboarding </a:t>
            </a:r>
            <a:r>
              <a:rPr lang="en-US" sz="2400" dirty="0">
                <a:solidFill>
                  <a:srgbClr val="FFFFFF"/>
                </a:solidFill>
                <a:latin typeface="Segoe UI Light"/>
              </a:rPr>
              <a:t>Requirements</a:t>
            </a:r>
          </a:p>
        </p:txBody>
      </p:sp>
    </p:spTree>
    <p:extLst>
      <p:ext uri="{BB962C8B-B14F-4D97-AF65-F5344CB8AC3E}">
        <p14:creationId xmlns:p14="http://schemas.microsoft.com/office/powerpoint/2010/main" val="142067780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701"/>
          <a:stretch/>
        </p:blipFill>
        <p:spPr>
          <a:xfrm>
            <a:off x="-38281" y="-12032"/>
            <a:ext cx="12227106" cy="686621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Why transform to CAM?</a:t>
            </a:r>
            <a:endParaRPr lang="en-US" dirty="0">
              <a:solidFill>
                <a:schemeClr val="bg1"/>
              </a:solidFill>
            </a:endParaRPr>
          </a:p>
        </p:txBody>
      </p:sp>
      <p:grpSp>
        <p:nvGrpSpPr>
          <p:cNvPr id="7" name="Group 6"/>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Align with service roadmap</a:t>
              </a:r>
              <a:endParaRPr lang="en-US" sz="20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1278" y="2967626"/>
              <a:ext cx="808407" cy="906894"/>
            </a:xfrm>
            <a:prstGeom prst="rect">
              <a:avLst/>
            </a:prstGeom>
          </p:spPr>
        </p:pic>
      </p:grpSp>
      <p:grpSp>
        <p:nvGrpSpPr>
          <p:cNvPr id="5" name="Group 4"/>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t>Agile and faster deployment</a:t>
              </a:r>
              <a:endParaRPr lang="en-US" sz="2000"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2514" y="2990640"/>
              <a:ext cx="729471" cy="860866"/>
            </a:xfrm>
            <a:prstGeom prst="rect">
              <a:avLst/>
            </a:prstGeom>
          </p:spPr>
        </p:pic>
      </p:grpSp>
      <p:grpSp>
        <p:nvGrpSpPr>
          <p:cNvPr id="8" name="Group 7"/>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Required for       O365</a:t>
              </a:r>
              <a:endParaRPr lang="en-US" sz="2000"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1176" y="2990640"/>
              <a:ext cx="785076" cy="887633"/>
            </a:xfrm>
            <a:prstGeom prst="rect">
              <a:avLst/>
            </a:prstGeom>
          </p:spPr>
        </p:pic>
      </p:grpSp>
      <p:grpSp>
        <p:nvGrpSpPr>
          <p:cNvPr id="3" name="Group 2"/>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solidFill>
                    <a:schemeClr val="bg1"/>
                  </a:solidFill>
                </a:rPr>
                <a:t>You control release process</a:t>
              </a:r>
              <a:endParaRPr lang="en-US" sz="2000" dirty="0">
                <a:solidFill>
                  <a:schemeClr val="bg1"/>
                </a:solidFill>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4451" y="3015261"/>
              <a:ext cx="736507" cy="859259"/>
            </a:xfrm>
            <a:prstGeom prst="rect">
              <a:avLst/>
            </a:prstGeom>
          </p:spPr>
        </p:pic>
      </p:grpSp>
    </p:spTree>
    <p:extLst>
      <p:ext uri="{BB962C8B-B14F-4D97-AF65-F5344CB8AC3E}">
        <p14:creationId xmlns:p14="http://schemas.microsoft.com/office/powerpoint/2010/main" val="2584985584"/>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36638" y="228600"/>
            <a:ext cx="11152187" cy="665163"/>
          </a:xfrm>
        </p:spPr>
        <p:txBody>
          <a:bodyPr/>
          <a:lstStyle/>
          <a:p>
            <a:r>
              <a:rPr lang="en-US" dirty="0" smtClean="0"/>
              <a:t>FTC-App PnP Transformation Approach</a:t>
            </a:r>
            <a:endParaRPr lang="en-US" dirty="0"/>
          </a:p>
        </p:txBody>
      </p:sp>
      <p:graphicFrame>
        <p:nvGraphicFramePr>
          <p:cNvPr id="6" name="Diagram 5"/>
          <p:cNvGraphicFramePr/>
          <p:nvPr>
            <p:extLst>
              <p:ext uri="{D42A27DB-BD31-4B8C-83A1-F6EECF244321}">
                <p14:modId xmlns:p14="http://schemas.microsoft.com/office/powerpoint/2010/main" val="3271414242"/>
              </p:ext>
            </p:extLst>
          </p:nvPr>
        </p:nvGraphicFramePr>
        <p:xfrm>
          <a:off x="1799463" y="1241056"/>
          <a:ext cx="8125883" cy="4692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85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C49E7B8C-3109-4DB1-A723-4BE28D105C4C}"/>
                                            </p:graphicEl>
                                          </p:spTgt>
                                        </p:tgtEl>
                                        <p:attrNameLst>
                                          <p:attrName>style.visibility</p:attrName>
                                        </p:attrNameLst>
                                      </p:cBhvr>
                                      <p:to>
                                        <p:strVal val="visible"/>
                                      </p:to>
                                    </p:set>
                                    <p:anim calcmode="lin" valueType="num">
                                      <p:cBhvr additive="base">
                                        <p:cTn id="7" dur="500" fill="hold"/>
                                        <p:tgtEl>
                                          <p:spTgt spid="6">
                                            <p:graphicEl>
                                              <a:dgm id="{C49E7B8C-3109-4DB1-A723-4BE28D105C4C}"/>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C49E7B8C-3109-4DB1-A723-4BE28D105C4C}"/>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graphicEl>
                                              <a:dgm id="{4DFCCE2C-C2D5-4674-BE07-E4A0BDE006C0}"/>
                                            </p:graphicEl>
                                          </p:spTgt>
                                        </p:tgtEl>
                                        <p:attrNameLst>
                                          <p:attrName>style.visibility</p:attrName>
                                        </p:attrNameLst>
                                      </p:cBhvr>
                                      <p:to>
                                        <p:strVal val="visible"/>
                                      </p:to>
                                    </p:set>
                                    <p:anim calcmode="lin" valueType="num">
                                      <p:cBhvr additive="base">
                                        <p:cTn id="11" dur="500" fill="hold"/>
                                        <p:tgtEl>
                                          <p:spTgt spid="6">
                                            <p:graphicEl>
                                              <a:dgm id="{4DFCCE2C-C2D5-4674-BE07-E4A0BDE006C0}"/>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graphicEl>
                                              <a:dgm id="{4DFCCE2C-C2D5-4674-BE07-E4A0BDE006C0}"/>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graphicEl>
                                              <a:dgm id="{D8613DBE-B9FC-4770-9B4A-E4836A2DD46E}"/>
                                            </p:graphicEl>
                                          </p:spTgt>
                                        </p:tgtEl>
                                        <p:attrNameLst>
                                          <p:attrName>style.visibility</p:attrName>
                                        </p:attrNameLst>
                                      </p:cBhvr>
                                      <p:to>
                                        <p:strVal val="visible"/>
                                      </p:to>
                                    </p:set>
                                    <p:anim calcmode="lin" valueType="num">
                                      <p:cBhvr additive="base">
                                        <p:cTn id="17" dur="500" fill="hold"/>
                                        <p:tgtEl>
                                          <p:spTgt spid="6">
                                            <p:graphicEl>
                                              <a:dgm id="{D8613DBE-B9FC-4770-9B4A-E4836A2DD46E}"/>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graphicEl>
                                              <a:dgm id="{D8613DBE-B9FC-4770-9B4A-E4836A2DD46E}"/>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graphicEl>
                                              <a:dgm id="{6B57E30A-16F8-46E4-B089-D94E63FE171C}"/>
                                            </p:graphicEl>
                                          </p:spTgt>
                                        </p:tgtEl>
                                        <p:attrNameLst>
                                          <p:attrName>style.visibility</p:attrName>
                                        </p:attrNameLst>
                                      </p:cBhvr>
                                      <p:to>
                                        <p:strVal val="visible"/>
                                      </p:to>
                                    </p:set>
                                    <p:anim calcmode="lin" valueType="num">
                                      <p:cBhvr additive="base">
                                        <p:cTn id="21" dur="500" fill="hold"/>
                                        <p:tgtEl>
                                          <p:spTgt spid="6">
                                            <p:graphicEl>
                                              <a:dgm id="{6B57E30A-16F8-46E4-B089-D94E63FE171C}"/>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graphicEl>
                                              <a:dgm id="{6B57E30A-16F8-46E4-B089-D94E63FE171C}"/>
                                            </p:graphic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graphicEl>
                                              <a:dgm id="{2F12796E-2ED9-4AA4-B4AF-5E40C84A6196}"/>
                                            </p:graphicEl>
                                          </p:spTgt>
                                        </p:tgtEl>
                                        <p:attrNameLst>
                                          <p:attrName>style.visibility</p:attrName>
                                        </p:attrNameLst>
                                      </p:cBhvr>
                                      <p:to>
                                        <p:strVal val="visible"/>
                                      </p:to>
                                    </p:set>
                                    <p:anim calcmode="lin" valueType="num">
                                      <p:cBhvr additive="base">
                                        <p:cTn id="27" dur="500" fill="hold"/>
                                        <p:tgtEl>
                                          <p:spTgt spid="6">
                                            <p:graphicEl>
                                              <a:dgm id="{2F12796E-2ED9-4AA4-B4AF-5E40C84A6196}"/>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graphicEl>
                                              <a:dgm id="{2F12796E-2ED9-4AA4-B4AF-5E40C84A6196}"/>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graphicEl>
                                              <a:dgm id="{39C4B342-664A-4B02-ABD6-0CBA67E833F7}"/>
                                            </p:graphicEl>
                                          </p:spTgt>
                                        </p:tgtEl>
                                        <p:attrNameLst>
                                          <p:attrName>style.visibility</p:attrName>
                                        </p:attrNameLst>
                                      </p:cBhvr>
                                      <p:to>
                                        <p:strVal val="visible"/>
                                      </p:to>
                                    </p:set>
                                    <p:anim calcmode="lin" valueType="num">
                                      <p:cBhvr additive="base">
                                        <p:cTn id="31" dur="500" fill="hold"/>
                                        <p:tgtEl>
                                          <p:spTgt spid="6">
                                            <p:graphicEl>
                                              <a:dgm id="{39C4B342-664A-4B02-ABD6-0CBA67E833F7}"/>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graphicEl>
                                              <a:dgm id="{39C4B342-664A-4B02-ABD6-0CBA67E833F7}"/>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graphicEl>
                                              <a:dgm id="{D24E4202-AFBB-4EB2-9440-44EF89134E38}"/>
                                            </p:graphicEl>
                                          </p:spTgt>
                                        </p:tgtEl>
                                        <p:attrNameLst>
                                          <p:attrName>style.visibility</p:attrName>
                                        </p:attrNameLst>
                                      </p:cBhvr>
                                      <p:to>
                                        <p:strVal val="visible"/>
                                      </p:to>
                                    </p:set>
                                    <p:anim calcmode="lin" valueType="num">
                                      <p:cBhvr additive="base">
                                        <p:cTn id="37" dur="500" fill="hold"/>
                                        <p:tgtEl>
                                          <p:spTgt spid="6">
                                            <p:graphicEl>
                                              <a:dgm id="{D24E4202-AFBB-4EB2-9440-44EF89134E38}"/>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graphicEl>
                                              <a:dgm id="{D24E4202-AFBB-4EB2-9440-44EF89134E38}"/>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graphicEl>
                                              <a:dgm id="{AF62037B-9591-46B8-A785-AF52125A4A7E}"/>
                                            </p:graphicEl>
                                          </p:spTgt>
                                        </p:tgtEl>
                                        <p:attrNameLst>
                                          <p:attrName>style.visibility</p:attrName>
                                        </p:attrNameLst>
                                      </p:cBhvr>
                                      <p:to>
                                        <p:strVal val="visible"/>
                                      </p:to>
                                    </p:set>
                                    <p:anim calcmode="lin" valueType="num">
                                      <p:cBhvr additive="base">
                                        <p:cTn id="41" dur="500" fill="hold"/>
                                        <p:tgtEl>
                                          <p:spTgt spid="6">
                                            <p:graphicEl>
                                              <a:dgm id="{AF62037B-9591-46B8-A785-AF52125A4A7E}"/>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graphicEl>
                                              <a:dgm id="{AF62037B-9591-46B8-A785-AF52125A4A7E}"/>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4060" y="170238"/>
            <a:ext cx="11149013" cy="747897"/>
          </a:xfrm>
        </p:spPr>
        <p:txBody>
          <a:bodyPr/>
          <a:lstStyle/>
          <a:p>
            <a:r>
              <a:rPr lang="en-US" sz="4800" dirty="0" smtClean="0"/>
              <a:t>Application Modernization </a:t>
            </a:r>
            <a:br>
              <a:rPr lang="en-US" sz="4800" dirty="0" smtClean="0"/>
            </a:br>
            <a:r>
              <a:rPr lang="en-US" sz="4800" dirty="0" smtClean="0"/>
              <a:t>PnP Transformation Approach</a:t>
            </a:r>
            <a:endParaRPr lang="en-US" sz="4800" dirty="0"/>
          </a:p>
        </p:txBody>
      </p:sp>
      <p:sp>
        <p:nvSpPr>
          <p:cNvPr id="16" name="Rectangle 15"/>
          <p:cNvSpPr/>
          <p:nvPr>
            <p:custDataLst>
              <p:tags r:id="rId1"/>
            </p:custDataLst>
          </p:nvPr>
        </p:nvSpPr>
        <p:spPr bwMode="auto">
          <a:xfrm>
            <a:off x="7661677" y="1658876"/>
            <a:ext cx="2316780" cy="52610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Architecture Session</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7" name="Rectangle 16"/>
          <p:cNvSpPr/>
          <p:nvPr>
            <p:custDataLst>
              <p:tags r:id="rId2"/>
            </p:custDataLst>
          </p:nvPr>
        </p:nvSpPr>
        <p:spPr bwMode="auto">
          <a:xfrm>
            <a:off x="2812765" y="1658876"/>
            <a:ext cx="2316780" cy="5261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Customer Preparedness</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8" name="Rectangle 17"/>
          <p:cNvSpPr/>
          <p:nvPr>
            <p:custDataLst>
              <p:tags r:id="rId3"/>
            </p:custDataLst>
          </p:nvPr>
        </p:nvSpPr>
        <p:spPr bwMode="auto">
          <a:xfrm>
            <a:off x="5237221" y="1658876"/>
            <a:ext cx="2316780" cy="526103"/>
          </a:xfrm>
          <a:prstGeom prst="rect">
            <a:avLst/>
          </a:prstGeom>
          <a:solidFill>
            <a:srgbClr val="007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Solution Assessment</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9" name="TextBox 18"/>
          <p:cNvSpPr txBox="1"/>
          <p:nvPr/>
        </p:nvSpPr>
        <p:spPr>
          <a:xfrm>
            <a:off x="2795825" y="2195455"/>
            <a:ext cx="2316780" cy="885402"/>
          </a:xfrm>
          <a:prstGeom prst="rect">
            <a:avLst/>
          </a:prstGeom>
          <a:noFill/>
        </p:spPr>
        <p:txBody>
          <a:bodyPr wrap="square" lIns="91416" tIns="45708" rIns="91416" bIns="45708" rtlCol="0">
            <a:noAutofit/>
          </a:bodyPr>
          <a:lstStyle/>
          <a:p>
            <a:pPr defTabSz="913951"/>
            <a:r>
              <a:rPr lang="en-US" sz="1400" dirty="0" smtClean="0">
                <a:solidFill>
                  <a:srgbClr val="797A7D">
                    <a:lumMod val="50000"/>
                  </a:srgbClr>
                </a:solidFill>
                <a:cs typeface="Segoe UI" panose="020B0502040204020203" pitchFamily="34" charset="0"/>
              </a:rPr>
              <a:t>Prepare app hosting configuration.  Leverage available resources to ramp up </a:t>
            </a:r>
            <a:r>
              <a:rPr lang="en-US" sz="1400" dirty="0" err="1" smtClean="0">
                <a:solidFill>
                  <a:srgbClr val="797A7D">
                    <a:lumMod val="50000"/>
                  </a:srgbClr>
                </a:solidFill>
                <a:cs typeface="Segoe UI" panose="020B0502040204020203" pitchFamily="34" charset="0"/>
              </a:rPr>
              <a:t>dev</a:t>
            </a:r>
            <a:r>
              <a:rPr lang="en-US" sz="1400" dirty="0" smtClean="0">
                <a:solidFill>
                  <a:srgbClr val="797A7D">
                    <a:lumMod val="50000"/>
                  </a:srgbClr>
                </a:solidFill>
                <a:cs typeface="Segoe UI" panose="020B0502040204020203" pitchFamily="34" charset="0"/>
              </a:rPr>
              <a:t> resources</a:t>
            </a:r>
          </a:p>
          <a:p>
            <a:pPr defTabSz="913951"/>
            <a:endParaRPr lang="en-US" sz="1400" dirty="0" smtClean="0">
              <a:solidFill>
                <a:srgbClr val="797A7D">
                  <a:lumMod val="50000"/>
                </a:srgbClr>
              </a:solidFill>
              <a:cs typeface="Segoe UI" panose="020B0502040204020203" pitchFamily="34" charset="0"/>
            </a:endParaRPr>
          </a:p>
          <a:p>
            <a:pPr defTabSz="913951"/>
            <a:endParaRPr lang="en-US" sz="1400" dirty="0">
              <a:solidFill>
                <a:srgbClr val="797A7D">
                  <a:lumMod val="50000"/>
                </a:srgbClr>
              </a:solidFill>
              <a:cs typeface="Segoe UI" panose="020B0502040204020203" pitchFamily="34" charset="0"/>
            </a:endParaRPr>
          </a:p>
        </p:txBody>
      </p:sp>
      <p:sp>
        <p:nvSpPr>
          <p:cNvPr id="20" name="TextBox 19"/>
          <p:cNvSpPr txBox="1"/>
          <p:nvPr/>
        </p:nvSpPr>
        <p:spPr>
          <a:xfrm>
            <a:off x="7644736" y="2195455"/>
            <a:ext cx="2316780" cy="495825"/>
          </a:xfrm>
          <a:prstGeom prst="rect">
            <a:avLst/>
          </a:prstGeom>
          <a:noFill/>
        </p:spPr>
        <p:txBody>
          <a:bodyPr wrap="square" lIns="91416" tIns="45708" rIns="91416" bIns="45708" rtlCol="0">
            <a:noAutofit/>
          </a:bodyPr>
          <a:lstStyle/>
          <a:p>
            <a:pPr defTabSz="913951"/>
            <a:r>
              <a:rPr lang="en-US" sz="1400" dirty="0" smtClean="0">
                <a:solidFill>
                  <a:srgbClr val="797A7D">
                    <a:lumMod val="50000"/>
                  </a:srgbClr>
                </a:solidFill>
                <a:cs typeface="Segoe UI" panose="020B0502040204020203" pitchFamily="34" charset="0"/>
              </a:rPr>
              <a:t>Provide architecture design </a:t>
            </a:r>
            <a:r>
              <a:rPr lang="en-US" sz="1400" dirty="0">
                <a:solidFill>
                  <a:srgbClr val="797A7D">
                    <a:lumMod val="50000"/>
                  </a:srgbClr>
                </a:solidFill>
                <a:cs typeface="Segoe UI" panose="020B0502040204020203" pitchFamily="34" charset="0"/>
              </a:rPr>
              <a:t>guidance </a:t>
            </a:r>
            <a:r>
              <a:rPr lang="en-US" sz="1400" dirty="0" smtClean="0">
                <a:solidFill>
                  <a:srgbClr val="797A7D">
                    <a:lumMod val="50000"/>
                  </a:srgbClr>
                </a:solidFill>
                <a:cs typeface="Segoe UI" panose="020B0502040204020203" pitchFamily="34" charset="0"/>
              </a:rPr>
              <a:t>for </a:t>
            </a:r>
            <a:r>
              <a:rPr lang="en-US" sz="1400" dirty="0">
                <a:solidFill>
                  <a:srgbClr val="797A7D">
                    <a:lumMod val="50000"/>
                  </a:srgbClr>
                </a:solidFill>
                <a:cs typeface="Segoe UI" panose="020B0502040204020203" pitchFamily="34" charset="0"/>
              </a:rPr>
              <a:t>selected scenarios </a:t>
            </a:r>
          </a:p>
        </p:txBody>
      </p:sp>
      <p:sp>
        <p:nvSpPr>
          <p:cNvPr id="22" name="TextBox 21"/>
          <p:cNvSpPr txBox="1"/>
          <p:nvPr/>
        </p:nvSpPr>
        <p:spPr>
          <a:xfrm>
            <a:off x="5220280" y="2195455"/>
            <a:ext cx="2316780" cy="690613"/>
          </a:xfrm>
          <a:prstGeom prst="rect">
            <a:avLst/>
          </a:prstGeom>
          <a:noFill/>
        </p:spPr>
        <p:txBody>
          <a:bodyPr wrap="square" lIns="91416" tIns="45708" rIns="91416" bIns="45708" rtlCol="0">
            <a:noAutofit/>
          </a:bodyPr>
          <a:lstStyle/>
          <a:p>
            <a:pPr defTabSz="913951"/>
            <a:r>
              <a:rPr lang="en-US" sz="1400" dirty="0" smtClean="0">
                <a:solidFill>
                  <a:srgbClr val="797A7D">
                    <a:lumMod val="50000"/>
                  </a:srgbClr>
                </a:solidFill>
                <a:cs typeface="Segoe UI" panose="020B0502040204020203" pitchFamily="34" charset="0"/>
              </a:rPr>
              <a:t>Analyze solution inventory / requirements and provide guidance on solution modernization</a:t>
            </a:r>
            <a:endParaRPr lang="en-US" sz="1400" dirty="0">
              <a:solidFill>
                <a:srgbClr val="797A7D">
                  <a:lumMod val="50000"/>
                </a:srgbClr>
              </a:solidFill>
              <a:cs typeface="Segoe UI" panose="020B0502040204020203" pitchFamily="34" charset="0"/>
            </a:endParaRPr>
          </a:p>
        </p:txBody>
      </p:sp>
      <p:sp>
        <p:nvSpPr>
          <p:cNvPr id="26" name="Rectangle 25"/>
          <p:cNvSpPr/>
          <p:nvPr>
            <p:custDataLst>
              <p:tags r:id="rId4"/>
            </p:custDataLst>
          </p:nvPr>
        </p:nvSpPr>
        <p:spPr bwMode="auto">
          <a:xfrm>
            <a:off x="2827764" y="3155896"/>
            <a:ext cx="2316780" cy="762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smtClean="0">
                <a:solidFill>
                  <a:srgbClr val="797A7D">
                    <a:lumMod val="50000"/>
                  </a:srgb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Successful smoke test app to validate configuration</a:t>
            </a:r>
            <a:endParaRPr lang="en-US" sz="1200" dirty="0">
              <a:solidFill>
                <a:srgbClr val="797A7D">
                  <a:lumMod val="50000"/>
                </a:srgbClr>
              </a:solidFill>
              <a:ea typeface="Segoe UI" pitchFamily="34" charset="0"/>
              <a:cs typeface="Segoe UI" pitchFamily="34" charset="0"/>
            </a:endParaRPr>
          </a:p>
        </p:txBody>
      </p:sp>
      <p:sp>
        <p:nvSpPr>
          <p:cNvPr id="27" name="Rectangle 26"/>
          <p:cNvSpPr/>
          <p:nvPr>
            <p:custDataLst>
              <p:tags r:id="rId5"/>
            </p:custDataLst>
          </p:nvPr>
        </p:nvSpPr>
        <p:spPr bwMode="auto">
          <a:xfrm>
            <a:off x="5237221" y="3155896"/>
            <a:ext cx="2316780" cy="7078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a:solidFill>
                  <a:srgbClr val="797A7D">
                    <a:lumMod val="50000"/>
                  </a:srgbClr>
                </a:solidFill>
                <a:latin typeface="Segoe UI Semibold" panose="020B0702040204020203" pitchFamily="34" charset="0"/>
                <a:ea typeface="Segoe UI" pitchFamily="34" charset="0"/>
                <a:cs typeface="Segoe UI Semibold" panose="020B0702040204020203" pitchFamily="34" charset="0"/>
              </a:rPr>
              <a:t>Deliverable</a:t>
            </a:r>
            <a:r>
              <a:rPr lang="en-US" sz="1200" dirty="0" smtClean="0">
                <a:solidFill>
                  <a:srgbClr val="797A7D">
                    <a:lumMod val="50000"/>
                  </a:srgbClr>
                </a:solidFill>
                <a:latin typeface="Segoe UI Semibold" panose="020B0702040204020203" pitchFamily="34" charset="0"/>
                <a:ea typeface="Segoe UI" pitchFamily="34" charset="0"/>
                <a:cs typeface="Segoe UI Semibold" panose="020B0702040204020203" pitchFamily="34" charset="0"/>
              </a:rPr>
              <a:t>:</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Assessment report</a:t>
            </a:r>
            <a:endParaRPr lang="en-US" sz="1200" dirty="0">
              <a:solidFill>
                <a:srgbClr val="797A7D">
                  <a:lumMod val="50000"/>
                </a:srgbClr>
              </a:solidFill>
              <a:ea typeface="Segoe UI" pitchFamily="34" charset="0"/>
              <a:cs typeface="Segoe UI" pitchFamily="34" charset="0"/>
            </a:endParaRPr>
          </a:p>
        </p:txBody>
      </p:sp>
      <p:sp>
        <p:nvSpPr>
          <p:cNvPr id="28" name="Rectangle 27"/>
          <p:cNvSpPr/>
          <p:nvPr>
            <p:custDataLst>
              <p:tags r:id="rId6"/>
            </p:custDataLst>
          </p:nvPr>
        </p:nvSpPr>
        <p:spPr bwMode="auto">
          <a:xfrm>
            <a:off x="7661677" y="3155896"/>
            <a:ext cx="2316780" cy="6027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a:solidFill>
                  <a:srgbClr val="797A7D">
                    <a:lumMod val="50000"/>
                  </a:srgb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Architecture Design Report</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Development SOW (optional)</a:t>
            </a:r>
            <a:endParaRPr lang="en-US" sz="1200" dirty="0">
              <a:solidFill>
                <a:srgbClr val="797A7D">
                  <a:lumMod val="50000"/>
                </a:srgbClr>
              </a:solidFill>
              <a:ea typeface="Segoe UI" pitchFamily="34" charset="0"/>
              <a:cs typeface="Segoe UI" pitchFamily="34" charset="0"/>
            </a:endParaRPr>
          </a:p>
        </p:txBody>
      </p:sp>
      <p:sp>
        <p:nvSpPr>
          <p:cNvPr id="5" name="Rectangle 4"/>
          <p:cNvSpPr/>
          <p:nvPr/>
        </p:nvSpPr>
        <p:spPr bwMode="auto">
          <a:xfrm>
            <a:off x="2811828" y="2184979"/>
            <a:ext cx="2309455" cy="1768443"/>
          </a:xfrm>
          <a:prstGeom prst="rect">
            <a:avLst/>
          </a:prstGeom>
          <a:no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5243541" y="2177576"/>
            <a:ext cx="2302212" cy="1768443"/>
          </a:xfrm>
          <a:prstGeom prst="rect">
            <a:avLst/>
          </a:prstGeom>
          <a:noFill/>
          <a:ln>
            <a:solidFill>
              <a:srgbClr val="007F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670574" y="2184978"/>
            <a:ext cx="2300879" cy="1768443"/>
          </a:xfrm>
          <a:prstGeom prst="rect">
            <a:avLst/>
          </a:prstGeom>
          <a:noFill/>
          <a:ln>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custDataLst>
              <p:tags r:id="rId7"/>
            </p:custDataLst>
          </p:nvPr>
        </p:nvSpPr>
        <p:spPr bwMode="auto">
          <a:xfrm>
            <a:off x="2801334" y="4253915"/>
            <a:ext cx="2316578" cy="53376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Development &amp; Testing</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21" name="TextBox 20"/>
          <p:cNvSpPr txBox="1"/>
          <p:nvPr/>
        </p:nvSpPr>
        <p:spPr>
          <a:xfrm>
            <a:off x="2784395" y="4798305"/>
            <a:ext cx="2316578" cy="503043"/>
          </a:xfrm>
          <a:prstGeom prst="rect">
            <a:avLst/>
          </a:prstGeom>
          <a:noFill/>
        </p:spPr>
        <p:txBody>
          <a:bodyPr wrap="square" lIns="91416" tIns="45708" rIns="91416" bIns="45708" rtlCol="0">
            <a:noAutofit/>
          </a:bodyPr>
          <a:lstStyle/>
          <a:p>
            <a:pPr defTabSz="913951"/>
            <a:r>
              <a:rPr lang="en-US" sz="1400" dirty="0" smtClean="0">
                <a:solidFill>
                  <a:srgbClr val="797A7D">
                    <a:lumMod val="50000"/>
                  </a:srgbClr>
                </a:solidFill>
                <a:cs typeface="Segoe UI" panose="020B0502040204020203" pitchFamily="34" charset="0"/>
              </a:rPr>
              <a:t>Provide funding to off-set costs associated with development and testing</a:t>
            </a:r>
          </a:p>
          <a:p>
            <a:pPr defTabSz="913951"/>
            <a:endParaRPr lang="en-US" sz="1400" dirty="0">
              <a:solidFill>
                <a:srgbClr val="797A7D">
                  <a:lumMod val="50000"/>
                </a:srgbClr>
              </a:solidFill>
              <a:cs typeface="Segoe UI" panose="020B0502040204020203" pitchFamily="34" charset="0"/>
            </a:endParaRPr>
          </a:p>
        </p:txBody>
      </p:sp>
      <p:sp>
        <p:nvSpPr>
          <p:cNvPr id="23" name="Rectangle 22"/>
          <p:cNvSpPr/>
          <p:nvPr>
            <p:custDataLst>
              <p:tags r:id="rId8"/>
            </p:custDataLst>
          </p:nvPr>
        </p:nvSpPr>
        <p:spPr bwMode="auto">
          <a:xfrm>
            <a:off x="5225577" y="4253915"/>
            <a:ext cx="2299640" cy="533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Deployment</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24" name="TextBox 23"/>
          <p:cNvSpPr txBox="1"/>
          <p:nvPr/>
        </p:nvSpPr>
        <p:spPr>
          <a:xfrm>
            <a:off x="5208639" y="4798305"/>
            <a:ext cx="2316578" cy="503043"/>
          </a:xfrm>
          <a:prstGeom prst="rect">
            <a:avLst/>
          </a:prstGeom>
          <a:noFill/>
        </p:spPr>
        <p:txBody>
          <a:bodyPr wrap="square" lIns="91416" tIns="45708" rIns="91416" bIns="45708" rtlCol="0">
            <a:noAutofit/>
          </a:bodyPr>
          <a:lstStyle/>
          <a:p>
            <a:pPr defTabSz="913951"/>
            <a:r>
              <a:rPr lang="en-US" sz="1400" dirty="0" smtClean="0">
                <a:solidFill>
                  <a:srgbClr val="797A7D">
                    <a:lumMod val="50000"/>
                  </a:srgbClr>
                </a:solidFill>
                <a:cs typeface="Segoe UI" panose="020B0502040204020203" pitchFamily="34" charset="0"/>
              </a:rPr>
              <a:t>Retract FTC</a:t>
            </a:r>
          </a:p>
          <a:p>
            <a:pPr defTabSz="913951"/>
            <a:r>
              <a:rPr lang="en-US" sz="1400" dirty="0" smtClean="0">
                <a:solidFill>
                  <a:srgbClr val="797A7D">
                    <a:lumMod val="50000"/>
                  </a:srgbClr>
                </a:solidFill>
                <a:cs typeface="Segoe UI" panose="020B0502040204020203" pitchFamily="34" charset="0"/>
              </a:rPr>
              <a:t>Deploy App solutions</a:t>
            </a:r>
            <a:endParaRPr lang="en-US" sz="1400" dirty="0">
              <a:solidFill>
                <a:srgbClr val="797A7D">
                  <a:lumMod val="50000"/>
                </a:srgbClr>
              </a:solidFill>
              <a:cs typeface="Segoe UI" panose="020B0502040204020203" pitchFamily="34" charset="0"/>
            </a:endParaRPr>
          </a:p>
        </p:txBody>
      </p:sp>
      <p:sp>
        <p:nvSpPr>
          <p:cNvPr id="29" name="Rectangle 28"/>
          <p:cNvSpPr/>
          <p:nvPr>
            <p:custDataLst>
              <p:tags r:id="rId9"/>
            </p:custDataLst>
          </p:nvPr>
        </p:nvSpPr>
        <p:spPr bwMode="auto">
          <a:xfrm>
            <a:off x="2799393" y="5766569"/>
            <a:ext cx="2316578" cy="545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951"/>
            <a:r>
              <a:rPr lang="en-US" sz="1200" b="1" dirty="0">
                <a:solidFill>
                  <a:srgbClr val="797A7D">
                    <a:lumMod val="50000"/>
                  </a:srgbClr>
                </a:solidFill>
                <a:latin typeface="Segoe UI Semibold" panose="020B0702040204020203" pitchFamily="34" charset="0"/>
                <a:ea typeface="Segoe UI" pitchFamily="34" charset="0"/>
                <a:cs typeface="Segoe UI Semibold" panose="020B0702040204020203" pitchFamily="34" charset="0"/>
              </a:rPr>
              <a:t>Deliverable:</a:t>
            </a:r>
          </a:p>
          <a:p>
            <a:pPr marL="171450" indent="-171450" defTabSz="913951">
              <a:buFont typeface="Arial" panose="020B0604020202020204" pitchFamily="34" charset="0"/>
              <a:buChar char="•"/>
            </a:pPr>
            <a:r>
              <a:rPr lang="en-US" sz="1200" dirty="0" smtClean="0">
                <a:solidFill>
                  <a:srgbClr val="797A7D">
                    <a:lumMod val="50000"/>
                  </a:srgbClr>
                </a:solidFill>
                <a:cs typeface="Segoe UI" panose="020B0502040204020203" pitchFamily="34" charset="0"/>
              </a:rPr>
              <a:t>Tested solution artifacts</a:t>
            </a:r>
          </a:p>
          <a:p>
            <a:pPr marL="171450" indent="-171450" defTabSz="913951">
              <a:buFont typeface="Arial" panose="020B0604020202020204" pitchFamily="34" charset="0"/>
              <a:buChar char="•"/>
            </a:pPr>
            <a:r>
              <a:rPr lang="en-US" sz="1200" dirty="0" smtClean="0">
                <a:solidFill>
                  <a:srgbClr val="797A7D">
                    <a:lumMod val="50000"/>
                  </a:srgbClr>
                </a:solidFill>
                <a:cs typeface="Segoe UI" panose="020B0502040204020203" pitchFamily="34" charset="0"/>
              </a:rPr>
              <a:t>Deployment Guide</a:t>
            </a:r>
            <a:endParaRPr lang="en-US" sz="1200" dirty="0">
              <a:solidFill>
                <a:srgbClr val="797A7D">
                  <a:lumMod val="50000"/>
                </a:srgbClr>
              </a:solidFill>
              <a:cs typeface="Segoe UI" panose="020B0502040204020203" pitchFamily="34" charset="0"/>
            </a:endParaRPr>
          </a:p>
        </p:txBody>
      </p:sp>
      <p:sp>
        <p:nvSpPr>
          <p:cNvPr id="30" name="Rectangle 29"/>
          <p:cNvSpPr/>
          <p:nvPr>
            <p:custDataLst>
              <p:tags r:id="rId10"/>
            </p:custDataLst>
          </p:nvPr>
        </p:nvSpPr>
        <p:spPr bwMode="auto">
          <a:xfrm>
            <a:off x="5217315" y="5766569"/>
            <a:ext cx="2316578" cy="6262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b="1" dirty="0">
                <a:solidFill>
                  <a:srgbClr val="797A7D">
                    <a:lumMod val="50000"/>
                  </a:srgb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Replace FTC by APP</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Project signoff</a:t>
            </a:r>
            <a:endParaRPr lang="en-US" sz="1200" dirty="0">
              <a:solidFill>
                <a:srgbClr val="797A7D">
                  <a:lumMod val="50000"/>
                </a:srgbClr>
              </a:solidFill>
              <a:ea typeface="Segoe UI" pitchFamily="34" charset="0"/>
              <a:cs typeface="Segoe UI" pitchFamily="34" charset="0"/>
            </a:endParaRPr>
          </a:p>
        </p:txBody>
      </p:sp>
      <p:sp>
        <p:nvSpPr>
          <p:cNvPr id="34" name="Rectangle 33"/>
          <p:cNvSpPr/>
          <p:nvPr/>
        </p:nvSpPr>
        <p:spPr bwMode="auto">
          <a:xfrm>
            <a:off x="2806748" y="4779787"/>
            <a:ext cx="2301875" cy="1794188"/>
          </a:xfrm>
          <a:prstGeom prst="rect">
            <a:avLst/>
          </a:prstGeom>
          <a:noFill/>
          <a:ln>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232111" y="4785960"/>
            <a:ext cx="2285038" cy="1794188"/>
          </a:xfrm>
          <a:prstGeom prst="rect">
            <a:avLst/>
          </a:prstGeom>
          <a:noFill/>
          <a:ln>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1056735" y="2137282"/>
            <a:ext cx="1638520" cy="1107996"/>
          </a:xfrm>
          <a:prstGeom prst="rect">
            <a:avLst/>
          </a:prstGeom>
          <a:noFill/>
        </p:spPr>
        <p:txBody>
          <a:bodyPr wrap="square" lIns="0" tIns="0" rIns="0" bIns="0" rtlCol="0">
            <a:spAutoFit/>
          </a:bodyPr>
          <a:lstStyle/>
          <a:p>
            <a:r>
              <a:rPr lang="en-US" sz="2400" spc="-70" dirty="0" smtClean="0">
                <a:gradFill>
                  <a:gsLst>
                    <a:gs pos="2917">
                      <a:srgbClr val="797A7D"/>
                    </a:gs>
                    <a:gs pos="95000">
                      <a:srgbClr val="797A7D"/>
                    </a:gs>
                  </a:gsLst>
                  <a:lin ang="5400000" scaled="0"/>
                </a:gradFill>
                <a:latin typeface="Segoe UI Light"/>
              </a:rPr>
              <a:t>STEP 1</a:t>
            </a:r>
          </a:p>
          <a:p>
            <a:r>
              <a:rPr lang="en-US" sz="2400" spc="-70" dirty="0" smtClean="0">
                <a:gradFill>
                  <a:gsLst>
                    <a:gs pos="2917">
                      <a:srgbClr val="797A7D"/>
                    </a:gs>
                    <a:gs pos="95000">
                      <a:srgbClr val="797A7D"/>
                    </a:gs>
                  </a:gsLst>
                  <a:lin ang="5400000" scaled="0"/>
                </a:gradFill>
                <a:latin typeface="Segoe UI Light"/>
              </a:rPr>
              <a:t>Empower    &amp; Plan</a:t>
            </a:r>
          </a:p>
        </p:txBody>
      </p:sp>
      <p:sp>
        <p:nvSpPr>
          <p:cNvPr id="43" name="TextBox 42"/>
          <p:cNvSpPr txBox="1"/>
          <p:nvPr/>
        </p:nvSpPr>
        <p:spPr>
          <a:xfrm>
            <a:off x="975712" y="4658573"/>
            <a:ext cx="1638520" cy="1107996"/>
          </a:xfrm>
          <a:prstGeom prst="rect">
            <a:avLst/>
          </a:prstGeom>
          <a:noFill/>
        </p:spPr>
        <p:txBody>
          <a:bodyPr wrap="square" lIns="0" tIns="0" rIns="0" bIns="0" rtlCol="0">
            <a:spAutoFit/>
          </a:bodyPr>
          <a:lstStyle/>
          <a:p>
            <a:r>
              <a:rPr lang="en-US" sz="2400" spc="-70" dirty="0" smtClean="0">
                <a:gradFill>
                  <a:gsLst>
                    <a:gs pos="2917">
                      <a:srgbClr val="797A7D"/>
                    </a:gs>
                    <a:gs pos="95000">
                      <a:srgbClr val="797A7D"/>
                    </a:gs>
                  </a:gsLst>
                  <a:lin ang="5400000" scaled="0"/>
                </a:gradFill>
                <a:latin typeface="Segoe UI Light"/>
              </a:rPr>
              <a:t>STEP 2</a:t>
            </a:r>
          </a:p>
          <a:p>
            <a:r>
              <a:rPr lang="en-US" sz="2400" spc="-70" dirty="0" smtClean="0">
                <a:gradFill>
                  <a:gsLst>
                    <a:gs pos="2917">
                      <a:srgbClr val="797A7D"/>
                    </a:gs>
                    <a:gs pos="95000">
                      <a:srgbClr val="797A7D"/>
                    </a:gs>
                  </a:gsLst>
                  <a:lin ang="5400000" scaled="0"/>
                </a:gradFill>
                <a:latin typeface="Segoe UI Light"/>
              </a:rPr>
              <a:t>Develop      &amp; Deploy</a:t>
            </a:r>
          </a:p>
        </p:txBody>
      </p:sp>
      <p:sp>
        <p:nvSpPr>
          <p:cNvPr id="2" name="Down Arrow 1"/>
          <p:cNvSpPr/>
          <p:nvPr/>
        </p:nvSpPr>
        <p:spPr bwMode="auto">
          <a:xfrm rot="7637315">
            <a:off x="4888871" y="3080857"/>
            <a:ext cx="484632" cy="978408"/>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NZ"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977178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dirty="0" smtClean="0">
                <a:solidFill>
                  <a:schemeClr val="accent1"/>
                </a:solidFill>
              </a:rPr>
              <a:t>Customer Preparedness</a:t>
            </a:r>
            <a:endParaRPr sz="4800" dirty="0">
              <a:solidFill>
                <a:schemeClr val="accent1"/>
              </a:solidFill>
            </a:endParaRPr>
          </a:p>
        </p:txBody>
      </p:sp>
      <p:sp>
        <p:nvSpPr>
          <p:cNvPr id="11" name="TextBox 10"/>
          <p:cNvSpPr txBox="1"/>
          <p:nvPr/>
        </p:nvSpPr>
        <p:spPr>
          <a:xfrm>
            <a:off x="170892" y="770494"/>
            <a:ext cx="10833621" cy="646074"/>
          </a:xfrm>
          <a:prstGeom prst="rect">
            <a:avLst/>
          </a:prstGeom>
          <a:noFill/>
        </p:spPr>
        <p:txBody>
          <a:bodyPr wrap="square" rtlCol="0">
            <a:spAutoFit/>
          </a:bodyPr>
          <a:lstStyle/>
          <a:p>
            <a:pPr defTabSz="914126"/>
            <a:r>
              <a:rPr lang="en-US" sz="1799" i="1" dirty="0" smtClean="0">
                <a:solidFill>
                  <a:srgbClr val="737373"/>
                </a:solidFill>
                <a:latin typeface="Segoe UI Light"/>
              </a:rPr>
              <a:t>3 days of consultation to prepare app hosting options.  Leverage available resources to ramp up development resources.  Result is </a:t>
            </a:r>
            <a:r>
              <a:rPr lang="en-US" sz="1799" i="1" dirty="0">
                <a:solidFill>
                  <a:srgbClr val="737373"/>
                </a:solidFill>
                <a:latin typeface="Segoe UI Light"/>
              </a:rPr>
              <a:t>a </a:t>
            </a:r>
            <a:r>
              <a:rPr lang="en-US" sz="1799" i="1" dirty="0" smtClean="0">
                <a:solidFill>
                  <a:srgbClr val="737373"/>
                </a:solidFill>
                <a:latin typeface="Segoe UI Light"/>
              </a:rPr>
              <a:t>successful end-to-end smoke test app to validate configuration on both sides.</a:t>
            </a:r>
            <a:endParaRPr lang="en-US" sz="1799" i="1" dirty="0">
              <a:solidFill>
                <a:srgbClr val="737373"/>
              </a:solidFill>
              <a:latin typeface="Segoe UI Light"/>
            </a:endParaRPr>
          </a:p>
        </p:txBody>
      </p:sp>
      <p:graphicFrame>
        <p:nvGraphicFramePr>
          <p:cNvPr id="13" name="Table 1"/>
          <p:cNvGraphicFramePr>
            <a:graphicFrameLocks noGrp="1"/>
          </p:cNvGraphicFramePr>
          <p:nvPr>
            <p:extLst>
              <p:ext uri="{D42A27DB-BD31-4B8C-83A1-F6EECF244321}">
                <p14:modId xmlns:p14="http://schemas.microsoft.com/office/powerpoint/2010/main" val="2240587518"/>
              </p:ext>
            </p:extLst>
          </p:nvPr>
        </p:nvGraphicFramePr>
        <p:xfrm>
          <a:off x="193440" y="1517319"/>
          <a:ext cx="10958263" cy="2224968"/>
        </p:xfrm>
        <a:graphic>
          <a:graphicData uri="http://schemas.openxmlformats.org/drawingml/2006/table">
            <a:tbl>
              <a:tblPr firstRow="1" bandRow="1">
                <a:tableStyleId>{5C22544A-7EE6-4342-B048-85BDC9FD1C3A}</a:tableStyleId>
              </a:tblPr>
              <a:tblGrid>
                <a:gridCol w="2794925">
                  <a:extLst>
                    <a:ext uri="{9D8B030D-6E8A-4147-A177-3AD203B41FA5}">
                      <a16:colId xmlns="" xmlns:a16="http://schemas.microsoft.com/office/drawing/2014/main" val="20000"/>
                    </a:ext>
                  </a:extLst>
                </a:gridCol>
                <a:gridCol w="2683565">
                  <a:extLst>
                    <a:ext uri="{9D8B030D-6E8A-4147-A177-3AD203B41FA5}">
                      <a16:colId xmlns="" xmlns:a16="http://schemas.microsoft.com/office/drawing/2014/main" val="20001"/>
                    </a:ext>
                  </a:extLst>
                </a:gridCol>
                <a:gridCol w="2623930">
                  <a:extLst>
                    <a:ext uri="{9D8B030D-6E8A-4147-A177-3AD203B41FA5}">
                      <a16:colId xmlns="" xmlns:a16="http://schemas.microsoft.com/office/drawing/2014/main" val="20002"/>
                    </a:ext>
                  </a:extLst>
                </a:gridCol>
                <a:gridCol w="2855843">
                  <a:extLst>
                    <a:ext uri="{9D8B030D-6E8A-4147-A177-3AD203B41FA5}">
                      <a16:colId xmlns="" xmlns:a16="http://schemas.microsoft.com/office/drawing/2014/main" val="20003"/>
                    </a:ext>
                  </a:extLst>
                </a:gridCol>
              </a:tblGrid>
              <a:tr h="185372">
                <a:tc rowSpan="2">
                  <a:txBody>
                    <a:bodyPr/>
                    <a:lstStyle/>
                    <a:p>
                      <a:r>
                        <a:rPr lang="en-US" sz="1600" b="0" dirty="0" smtClean="0">
                          <a:solidFill>
                            <a:schemeClr val="bg1"/>
                          </a:solidFill>
                          <a:latin typeface="+mj-lt"/>
                        </a:rPr>
                        <a:t>Engagement Criteria</a:t>
                      </a:r>
                    </a:p>
                  </a:txBody>
                  <a:tcPr marL="91416" marR="91416" marT="45708" marB="45708" anchor="b">
                    <a:lnL w="12700" cap="flat" cmpd="sng" algn="ctr">
                      <a:solidFill>
                        <a:srgbClr val="00188F"/>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solidFill>
                      <a:srgbClr val="00188F"/>
                    </a:solidFill>
                  </a:tcPr>
                </a:tc>
                <a:tc gridSpan="2">
                  <a:txBody>
                    <a:bodyPr/>
                    <a:lstStyle/>
                    <a:p>
                      <a:pPr algn="ctr"/>
                      <a:r>
                        <a:rPr lang="en-US" sz="1600" b="0" dirty="0" smtClean="0">
                          <a:solidFill>
                            <a:schemeClr val="bg1"/>
                          </a:solidFill>
                          <a:latin typeface="+mj-lt"/>
                        </a:rPr>
                        <a:t>Roles &amp; Responsibilities</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188F"/>
                    </a:solidFill>
                  </a:tcPr>
                </a:tc>
                <a:tc hMerge="1">
                  <a:txBody>
                    <a:bodyPr/>
                    <a:lstStyle/>
                    <a:p>
                      <a:endParaRPr lang="en-US"/>
                    </a:p>
                  </a:txBody>
                  <a:tcPr/>
                </a:tc>
                <a:tc rowSpan="2">
                  <a:txBody>
                    <a:bodyPr/>
                    <a:lstStyle/>
                    <a:p>
                      <a:r>
                        <a:rPr lang="en-US" sz="1600" b="0" dirty="0" smtClean="0">
                          <a:solidFill>
                            <a:schemeClr val="bg1"/>
                          </a:solidFill>
                          <a:latin typeface="+mj-lt"/>
                        </a:rPr>
                        <a:t>Deliverable</a:t>
                      </a:r>
                    </a:p>
                  </a:txBody>
                  <a:tcPr marL="91416" marR="91416" marT="45708" marB="45708" anchor="b">
                    <a:lnL w="12700" cap="flat" cmpd="sng" algn="ctr">
                      <a:solidFill>
                        <a:schemeClr val="bg1"/>
                      </a:solidFill>
                      <a:prstDash val="solid"/>
                      <a:round/>
                      <a:headEnd type="none" w="med" len="med"/>
                      <a:tailEnd type="none" w="med" len="med"/>
                    </a:lnL>
                    <a:lnR w="12700" cap="flat" cmpd="sng" algn="ctr">
                      <a:solidFill>
                        <a:srgbClr val="00188F"/>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solidFill>
                      <a:srgbClr val="00188F"/>
                    </a:solidFill>
                  </a:tcPr>
                </a:tc>
                <a:extLst>
                  <a:ext uri="{0D108BD9-81ED-4DB2-BD59-A6C34878D82A}">
                    <a16:rowId xmlns="" xmlns:a16="http://schemas.microsoft.com/office/drawing/2014/main" val="10000"/>
                  </a:ext>
                </a:extLst>
              </a:tr>
              <a:tr h="185372">
                <a:tc vMerge="1">
                  <a:txBody>
                    <a:bodyPr/>
                    <a:lstStyle/>
                    <a:p>
                      <a:endParaRPr lang="en-US"/>
                    </a:p>
                  </a:txBody>
                  <a:tcPr/>
                </a:tc>
                <a:tc>
                  <a:txBody>
                    <a:bodyPr/>
                    <a:lstStyle/>
                    <a:p>
                      <a:r>
                        <a:rPr lang="en-US" sz="1600" b="0" dirty="0" smtClean="0">
                          <a:solidFill>
                            <a:schemeClr val="bg1"/>
                          </a:solidFill>
                          <a:latin typeface="+mj-lt"/>
                        </a:rPr>
                        <a:t>Contoso</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solidFill>
                      <a:srgbClr val="00188F"/>
                    </a:solidFill>
                  </a:tcPr>
                </a:tc>
                <a:tc>
                  <a:txBody>
                    <a:bodyPr/>
                    <a:lstStyle/>
                    <a:p>
                      <a:r>
                        <a:rPr lang="en-US" sz="1600" b="0" dirty="0" err="1" smtClean="0">
                          <a:solidFill>
                            <a:schemeClr val="bg1"/>
                          </a:solidFill>
                          <a:latin typeface="+mj-lt"/>
                        </a:rPr>
                        <a:t>Litware</a:t>
                      </a:r>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solidFill>
                      <a:srgbClr val="00188F"/>
                    </a:solidFill>
                  </a:tcPr>
                </a:tc>
                <a:tc vMerge="1">
                  <a:txBody>
                    <a:bodyPr/>
                    <a:lstStyle/>
                    <a:p>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 xmlns:a16="http://schemas.microsoft.com/office/drawing/2014/main" val="10001"/>
                  </a:ext>
                </a:extLst>
              </a:tr>
              <a:tr h="1264591">
                <a:tc>
                  <a:txBody>
                    <a:bodyPr/>
                    <a:lstStyle/>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Post SP 2013 DB upgrade</a:t>
                      </a:r>
                    </a:p>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Farm max compatibility is 15</a:t>
                      </a:r>
                    </a:p>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Decision</a:t>
                      </a:r>
                      <a:r>
                        <a:rPr lang="en-US" sz="1200" baseline="0" dirty="0" smtClean="0">
                          <a:solidFill>
                            <a:srgbClr val="797A7D">
                              <a:lumMod val="50000"/>
                            </a:srgbClr>
                          </a:solidFill>
                          <a:ea typeface="Segoe UI" pitchFamily="34" charset="0"/>
                          <a:cs typeface="Segoe UI" pitchFamily="34" charset="0"/>
                        </a:rPr>
                        <a:t> on a</a:t>
                      </a:r>
                      <a:r>
                        <a:rPr lang="en-US" sz="1200" dirty="0" smtClean="0">
                          <a:solidFill>
                            <a:srgbClr val="797A7D">
                              <a:lumMod val="50000"/>
                            </a:srgbClr>
                          </a:solidFill>
                          <a:ea typeface="Segoe UI" pitchFamily="34" charset="0"/>
                          <a:cs typeface="Segoe UI" pitchFamily="34" charset="0"/>
                        </a:rPr>
                        <a:t>pp hosting choice</a:t>
                      </a:r>
                    </a:p>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Procure hosting infrastructure</a:t>
                      </a:r>
                    </a:p>
                    <a:p>
                      <a:pPr marL="171450" indent="-171450">
                        <a:spcAft>
                          <a:spcPts val="300"/>
                        </a:spcAft>
                        <a:buFont typeface="Arial" panose="020B0604020202020204" pitchFamily="34" charset="0"/>
                        <a:buChar char="•"/>
                      </a:pPr>
                      <a:endParaRPr lang="en-US" sz="1200" b="0" dirty="0" smtClean="0">
                        <a:solidFill>
                          <a:schemeClr val="tx2"/>
                        </a:solidFill>
                      </a:endParaRPr>
                    </a:p>
                  </a:txBody>
                  <a:tcPr marL="91416" marR="91416" marT="45708" marB="45708">
                    <a:lnL w="12700" cap="flat" cmpd="sng" algn="ctr">
                      <a:solidFill>
                        <a:srgbClr val="00188F"/>
                      </a:solidFill>
                      <a:prstDash val="solid"/>
                      <a:round/>
                      <a:headEnd type="none" w="med" len="med"/>
                      <a:tailEnd type="none" w="med" len="med"/>
                    </a:lnL>
                    <a:lnR w="12700" cap="flat" cmpd="sng" algn="ctr">
                      <a:solidFill>
                        <a:srgbClr val="00188F"/>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Internal resource readiness for App training</a:t>
                      </a:r>
                    </a:p>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Set up hosting infrastructure</a:t>
                      </a:r>
                    </a:p>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Complete configuration</a:t>
                      </a:r>
                      <a:endParaRPr lang="en-US" sz="1200" dirty="0">
                        <a:solidFill>
                          <a:srgbClr val="797A7D">
                            <a:lumMod val="50000"/>
                          </a:srgbClr>
                        </a:solidFill>
                        <a:ea typeface="Segoe UI" pitchFamily="34" charset="0"/>
                        <a:cs typeface="Segoe UI" pitchFamily="34" charset="0"/>
                      </a:endParaRPr>
                    </a:p>
                  </a:txBody>
                  <a:tcPr marL="91416" marR="91416" marT="45708" marB="45708">
                    <a:lnL w="12700" cap="flat" cmpd="sng" algn="ctr">
                      <a:solidFill>
                        <a:srgbClr val="00188F"/>
                      </a:solidFill>
                      <a:prstDash val="solid"/>
                      <a:round/>
                      <a:headEnd type="none" w="med" len="med"/>
                      <a:tailEnd type="none" w="med" len="med"/>
                    </a:lnL>
                    <a:lnR w="12700" cap="flat" cmpd="sng" algn="ctr">
                      <a:solidFill>
                        <a:srgbClr val="00188F"/>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Consulting</a:t>
                      </a:r>
                    </a:p>
                    <a:p>
                      <a:pPr marL="400050" lvl="1"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Infrastructure planning</a:t>
                      </a:r>
                    </a:p>
                    <a:p>
                      <a:pPr marL="400050" lvl="1"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Security</a:t>
                      </a:r>
                    </a:p>
                    <a:p>
                      <a:pPr marL="400050" lvl="1"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App governance &amp; ALM</a:t>
                      </a:r>
                    </a:p>
                    <a:p>
                      <a:pPr marL="400050" lvl="1"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Building future proof modern apps</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Support</a:t>
                      </a:r>
                    </a:p>
                    <a:p>
                      <a:pPr marL="400050" lvl="1" indent="-169863"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Troubleshooting configuration</a:t>
                      </a:r>
                      <a:endParaRPr lang="en-US" sz="1200" b="0" kern="1200" dirty="0" smtClean="0">
                        <a:solidFill>
                          <a:schemeClr val="tx2"/>
                        </a:solidFill>
                        <a:latin typeface="+mn-lt"/>
                        <a:ea typeface="+mn-ea"/>
                        <a:cs typeface="+mn-cs"/>
                      </a:endParaRPr>
                    </a:p>
                  </a:txBody>
                  <a:tcPr marL="91416" marR="91416" marT="45708" marB="45708">
                    <a:lnL w="12700" cap="flat" cmpd="sng" algn="ctr">
                      <a:solidFill>
                        <a:srgbClr val="00188F"/>
                      </a:solidFill>
                      <a:prstDash val="solid"/>
                      <a:round/>
                      <a:headEnd type="none" w="med" len="med"/>
                      <a:tailEnd type="none" w="med" len="med"/>
                    </a:lnL>
                    <a:lnR w="12700" cap="flat" cmpd="sng" algn="ctr">
                      <a:solidFill>
                        <a:srgbClr val="00188F"/>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Complete infrastructure set up (Azure or on-premises)</a:t>
                      </a:r>
                    </a:p>
                    <a:p>
                      <a:pPr marL="171450" marR="0" indent="-171450"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Successful </a:t>
                      </a:r>
                      <a:r>
                        <a:rPr lang="en-US" sz="1200" kern="1200" baseline="0" dirty="0" smtClean="0">
                          <a:solidFill>
                            <a:srgbClr val="797A7D">
                              <a:lumMod val="50000"/>
                            </a:srgbClr>
                          </a:solidFill>
                          <a:latin typeface="+mn-lt"/>
                          <a:ea typeface="Segoe UI" pitchFamily="34" charset="0"/>
                          <a:cs typeface="Segoe UI" pitchFamily="34" charset="0"/>
                        </a:rPr>
                        <a:t>configuration validation</a:t>
                      </a:r>
                      <a:endParaRPr lang="en-US" sz="1200" kern="1200" dirty="0" smtClean="0">
                        <a:solidFill>
                          <a:srgbClr val="797A7D">
                            <a:lumMod val="50000"/>
                          </a:srgbClr>
                        </a:solidFill>
                        <a:latin typeface="+mn-lt"/>
                        <a:ea typeface="Segoe UI" pitchFamily="34" charset="0"/>
                        <a:cs typeface="Segoe UI" pitchFamily="34" charset="0"/>
                      </a:endParaRPr>
                    </a:p>
                  </a:txBody>
                  <a:tcPr marL="91416" marR="91416" marT="45708" marB="45708">
                    <a:lnL w="12700" cap="flat" cmpd="sng" algn="ctr">
                      <a:solidFill>
                        <a:srgbClr val="00188F"/>
                      </a:solidFill>
                      <a:prstDash val="solid"/>
                      <a:round/>
                      <a:headEnd type="none" w="med" len="med"/>
                      <a:tailEnd type="none" w="med" len="med"/>
                    </a:lnL>
                    <a:lnR w="12700" cap="flat" cmpd="sng" algn="ctr">
                      <a:solidFill>
                        <a:srgbClr val="00188F"/>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bl>
          </a:graphicData>
        </a:graphic>
      </p:graphicFrame>
      <p:sp>
        <p:nvSpPr>
          <p:cNvPr id="10" name="TextBox 9"/>
          <p:cNvSpPr txBox="1"/>
          <p:nvPr/>
        </p:nvSpPr>
        <p:spPr>
          <a:xfrm>
            <a:off x="1279016" y="3985388"/>
            <a:ext cx="2130395" cy="338466"/>
          </a:xfrm>
          <a:prstGeom prst="rect">
            <a:avLst/>
          </a:prstGeom>
          <a:noFill/>
        </p:spPr>
        <p:txBody>
          <a:bodyPr wrap="square" rtlCol="0">
            <a:spAutoFit/>
          </a:bodyPr>
          <a:lstStyle/>
          <a:p>
            <a:pPr defTabSz="914126"/>
            <a:r>
              <a:rPr lang="en-US" sz="1600" dirty="0" smtClean="0">
                <a:solidFill>
                  <a:srgbClr val="00188F"/>
                </a:solidFill>
                <a:latin typeface="Segoe UI Light"/>
              </a:rPr>
              <a:t>Module </a:t>
            </a:r>
            <a:r>
              <a:rPr lang="en-US" sz="1600" dirty="0">
                <a:solidFill>
                  <a:srgbClr val="00188F"/>
                </a:solidFill>
                <a:latin typeface="Segoe UI Light"/>
              </a:rPr>
              <a:t>Overview</a:t>
            </a:r>
          </a:p>
        </p:txBody>
      </p:sp>
      <p:grpSp>
        <p:nvGrpSpPr>
          <p:cNvPr id="2" name="Group 3"/>
          <p:cNvGrpSpPr/>
          <p:nvPr/>
        </p:nvGrpSpPr>
        <p:grpSpPr>
          <a:xfrm>
            <a:off x="1138525" y="4323854"/>
            <a:ext cx="8876797" cy="2109203"/>
            <a:chOff x="913138" y="4464040"/>
            <a:chExt cx="8876797" cy="2109203"/>
          </a:xfrm>
        </p:grpSpPr>
        <p:sp>
          <p:nvSpPr>
            <p:cNvPr id="16" name="Right Arrow 4"/>
            <p:cNvSpPr/>
            <p:nvPr/>
          </p:nvSpPr>
          <p:spPr>
            <a:xfrm>
              <a:off x="958757" y="4768767"/>
              <a:ext cx="8831178" cy="700170"/>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8" name="Rectangle 5"/>
            <p:cNvSpPr/>
            <p:nvPr/>
          </p:nvSpPr>
          <p:spPr>
            <a:xfrm>
              <a:off x="1144626" y="4464040"/>
              <a:ext cx="1322925" cy="118841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Hosting environment ready</a:t>
              </a:r>
              <a:endParaRPr lang="en-US" sz="1300" dirty="0">
                <a:solidFill>
                  <a:prstClr val="white"/>
                </a:solidFill>
                <a:latin typeface="Segoe UI Light"/>
              </a:endParaRPr>
            </a:p>
          </p:txBody>
        </p:sp>
        <p:sp>
          <p:nvSpPr>
            <p:cNvPr id="21" name="Rectangle 6"/>
            <p:cNvSpPr/>
            <p:nvPr/>
          </p:nvSpPr>
          <p:spPr>
            <a:xfrm>
              <a:off x="2537929" y="4474352"/>
              <a:ext cx="1322925" cy="118841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Deploy verification app to hosting environment</a:t>
              </a:r>
              <a:endParaRPr lang="en-US" sz="1300" dirty="0">
                <a:solidFill>
                  <a:prstClr val="white"/>
                </a:solidFill>
                <a:latin typeface="Segoe UI Light"/>
              </a:endParaRPr>
            </a:p>
          </p:txBody>
        </p:sp>
        <p:sp>
          <p:nvSpPr>
            <p:cNvPr id="22" name="Rectangle 8"/>
            <p:cNvSpPr/>
            <p:nvPr/>
          </p:nvSpPr>
          <p:spPr>
            <a:xfrm>
              <a:off x="3931232" y="4474352"/>
              <a:ext cx="1322925" cy="118841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Configure communications across SPO and hosting farm</a:t>
              </a:r>
              <a:endParaRPr lang="en-US" sz="1300" dirty="0">
                <a:solidFill>
                  <a:prstClr val="white"/>
                </a:solidFill>
                <a:latin typeface="Segoe UI Light"/>
              </a:endParaRPr>
            </a:p>
          </p:txBody>
        </p:sp>
        <p:sp>
          <p:nvSpPr>
            <p:cNvPr id="23" name="Rectangle 11"/>
            <p:cNvSpPr/>
            <p:nvPr/>
          </p:nvSpPr>
          <p:spPr>
            <a:xfrm>
              <a:off x="5324535" y="4474352"/>
              <a:ext cx="1302338" cy="118841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Network configuration</a:t>
              </a:r>
              <a:endParaRPr lang="en-US" sz="1300" dirty="0">
                <a:solidFill>
                  <a:prstClr val="white"/>
                </a:solidFill>
                <a:latin typeface="Segoe UI Light"/>
              </a:endParaRPr>
            </a:p>
          </p:txBody>
        </p:sp>
        <p:sp>
          <p:nvSpPr>
            <p:cNvPr id="24" name="Rectangle 13"/>
            <p:cNvSpPr/>
            <p:nvPr/>
          </p:nvSpPr>
          <p:spPr>
            <a:xfrm>
              <a:off x="6697251" y="4477878"/>
              <a:ext cx="1302338" cy="118841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Service configuration (proxy)</a:t>
              </a:r>
              <a:endParaRPr lang="en-US" sz="1300" dirty="0">
                <a:solidFill>
                  <a:prstClr val="white"/>
                </a:solidFill>
                <a:latin typeface="Segoe UI Light"/>
              </a:endParaRPr>
            </a:p>
          </p:txBody>
        </p:sp>
        <p:sp>
          <p:nvSpPr>
            <p:cNvPr id="26" name="Rectangle 14"/>
            <p:cNvSpPr/>
            <p:nvPr/>
          </p:nvSpPr>
          <p:spPr>
            <a:xfrm>
              <a:off x="8069968" y="4474352"/>
              <a:ext cx="1322925" cy="118841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a:solidFill>
                    <a:prstClr val="white"/>
                  </a:solidFill>
                  <a:latin typeface="Segoe UI Light"/>
                </a:rPr>
                <a:t>Next </a:t>
              </a:r>
              <a:r>
                <a:rPr lang="en-US" sz="1300" dirty="0" smtClean="0">
                  <a:solidFill>
                    <a:prstClr val="white"/>
                  </a:solidFill>
                  <a:latin typeface="Segoe UI Light"/>
                </a:rPr>
                <a:t>steps</a:t>
              </a:r>
              <a:endParaRPr lang="en-US" sz="1300" dirty="0">
                <a:solidFill>
                  <a:prstClr val="white"/>
                </a:solidFill>
                <a:latin typeface="Segoe UI Light"/>
              </a:endParaRPr>
            </a:p>
          </p:txBody>
        </p:sp>
        <p:sp>
          <p:nvSpPr>
            <p:cNvPr id="30" name="Left Bracket 16"/>
            <p:cNvSpPr/>
            <p:nvPr/>
          </p:nvSpPr>
          <p:spPr>
            <a:xfrm rot="16200000">
              <a:off x="1672948" y="5246177"/>
              <a:ext cx="259058" cy="1276934"/>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Requirements</a:t>
              </a:r>
              <a:endParaRPr lang="en-US" sz="1100" dirty="0">
                <a:solidFill>
                  <a:srgbClr val="737373"/>
                </a:solidFill>
                <a:latin typeface="Segoe UI Light"/>
              </a:endParaRPr>
            </a:p>
          </p:txBody>
        </p:sp>
        <p:sp>
          <p:nvSpPr>
            <p:cNvPr id="32" name="Left Bracket 18"/>
            <p:cNvSpPr/>
            <p:nvPr/>
          </p:nvSpPr>
          <p:spPr>
            <a:xfrm rot="16200000">
              <a:off x="3764307" y="4518662"/>
              <a:ext cx="259061" cy="2711814"/>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Configuration – Day 1</a:t>
              </a:r>
              <a:endParaRPr lang="en-US" sz="1100" dirty="0">
                <a:solidFill>
                  <a:srgbClr val="737373"/>
                </a:solidFill>
                <a:latin typeface="Segoe UI Light"/>
              </a:endParaRPr>
            </a:p>
          </p:txBody>
        </p:sp>
        <p:sp>
          <p:nvSpPr>
            <p:cNvPr id="33" name="Left Bracket 19"/>
            <p:cNvSpPr/>
            <p:nvPr/>
          </p:nvSpPr>
          <p:spPr>
            <a:xfrm rot="16200000">
              <a:off x="7234223" y="3845429"/>
              <a:ext cx="248983" cy="4068357"/>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Troubleshooting Day 2-3</a:t>
              </a:r>
              <a:endParaRPr lang="en-US" sz="1100" dirty="0">
                <a:solidFill>
                  <a:srgbClr val="737373"/>
                </a:solidFill>
                <a:latin typeface="Segoe UI Light"/>
              </a:endParaRPr>
            </a:p>
          </p:txBody>
        </p:sp>
        <p:sp>
          <p:nvSpPr>
            <p:cNvPr id="39" name="Left Bracket 24"/>
            <p:cNvSpPr/>
            <p:nvPr/>
          </p:nvSpPr>
          <p:spPr>
            <a:xfrm rot="16200000">
              <a:off x="3081102" y="4301771"/>
              <a:ext cx="287569" cy="4049717"/>
            </a:xfrm>
            <a:prstGeom prst="leftBracket">
              <a:avLst>
                <a:gd name="adj" fmla="val 85377"/>
              </a:avLst>
            </a:prstGeom>
            <a:ln>
              <a:solidFill>
                <a:srgbClr val="00188F"/>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a:solidFill>
                    <a:srgbClr val="737373"/>
                  </a:solidFill>
                  <a:latin typeface="Segoe UI Light"/>
                </a:rPr>
                <a:t>Everybody</a:t>
              </a:r>
            </a:p>
          </p:txBody>
        </p:sp>
        <p:sp>
          <p:nvSpPr>
            <p:cNvPr id="42" name="Left Bracket 26"/>
            <p:cNvSpPr/>
            <p:nvPr/>
          </p:nvSpPr>
          <p:spPr>
            <a:xfrm rot="16200000">
              <a:off x="6519498" y="4990323"/>
              <a:ext cx="285130" cy="2675056"/>
            </a:xfrm>
            <a:prstGeom prst="leftBracket">
              <a:avLst>
                <a:gd name="adj" fmla="val 85377"/>
              </a:avLst>
            </a:prstGeom>
            <a:ln>
              <a:solidFill>
                <a:srgbClr val="00188F"/>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a:solidFill>
                    <a:srgbClr val="737373"/>
                  </a:solidFill>
                  <a:latin typeface="Segoe UI Light"/>
                </a:rPr>
                <a:t>IT Admin</a:t>
              </a:r>
            </a:p>
          </p:txBody>
        </p:sp>
        <p:sp>
          <p:nvSpPr>
            <p:cNvPr id="46" name="Left Bracket 27"/>
            <p:cNvSpPr/>
            <p:nvPr/>
          </p:nvSpPr>
          <p:spPr>
            <a:xfrm rot="16200000">
              <a:off x="8587646" y="5665168"/>
              <a:ext cx="287568" cy="1322925"/>
            </a:xfrm>
            <a:prstGeom prst="leftBracket">
              <a:avLst>
                <a:gd name="adj" fmla="val 85377"/>
              </a:avLst>
            </a:prstGeom>
            <a:ln>
              <a:solidFill>
                <a:srgbClr val="00188F"/>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a:solidFill>
                    <a:srgbClr val="737373"/>
                  </a:solidFill>
                  <a:latin typeface="Segoe UI Light"/>
                </a:rPr>
                <a:t>Everybody</a:t>
              </a:r>
            </a:p>
          </p:txBody>
        </p:sp>
        <p:sp>
          <p:nvSpPr>
            <p:cNvPr id="18" name="TextBox 28"/>
            <p:cNvSpPr txBox="1"/>
            <p:nvPr/>
          </p:nvSpPr>
          <p:spPr>
            <a:xfrm>
              <a:off x="913138" y="5548878"/>
              <a:ext cx="153888" cy="415490"/>
            </a:xfrm>
            <a:prstGeom prst="rect">
              <a:avLst/>
            </a:prstGeom>
            <a:noFill/>
          </p:spPr>
          <p:txBody>
            <a:bodyPr vert="vert270" wrap="square" lIns="0" tIns="0" rIns="0" bIns="0" rtlCol="0">
              <a:spAutoFit/>
            </a:bodyPr>
            <a:lstStyle/>
            <a:p>
              <a:pPr defTabSz="914126"/>
              <a:r>
                <a:rPr lang="en-US" sz="1000" dirty="0">
                  <a:solidFill>
                    <a:srgbClr val="737373"/>
                  </a:solidFill>
                </a:rPr>
                <a:t>Stage</a:t>
              </a:r>
            </a:p>
          </p:txBody>
        </p:sp>
        <p:sp>
          <p:nvSpPr>
            <p:cNvPr id="47" name="TextBox 30"/>
            <p:cNvSpPr txBox="1"/>
            <p:nvPr/>
          </p:nvSpPr>
          <p:spPr>
            <a:xfrm>
              <a:off x="913138" y="5964368"/>
              <a:ext cx="153888" cy="608875"/>
            </a:xfrm>
            <a:prstGeom prst="rect">
              <a:avLst/>
            </a:prstGeom>
            <a:noFill/>
          </p:spPr>
          <p:txBody>
            <a:bodyPr vert="vert270" wrap="square" lIns="0" tIns="0" rIns="0" bIns="0" rtlCol="0">
              <a:spAutoFit/>
            </a:bodyPr>
            <a:lstStyle/>
            <a:p>
              <a:pPr defTabSz="914126"/>
              <a:r>
                <a:rPr lang="en-US" sz="1000" dirty="0">
                  <a:solidFill>
                    <a:srgbClr val="00188F"/>
                  </a:solidFill>
                </a:rPr>
                <a:t>Audience</a:t>
              </a:r>
            </a:p>
          </p:txBody>
        </p:sp>
      </p:grpSp>
      <p:sp>
        <p:nvSpPr>
          <p:cNvPr id="3" name="Rectangle 2"/>
          <p:cNvSpPr/>
          <p:nvPr/>
        </p:nvSpPr>
        <p:spPr>
          <a:xfrm>
            <a:off x="11004513" y="142132"/>
            <a:ext cx="1035379" cy="9149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chemeClr val="bg1"/>
                </a:solidFill>
              </a:rPr>
              <a:t>Empower &amp; Plan</a:t>
            </a:r>
            <a:endParaRPr lang="en-US" sz="1600" dirty="0">
              <a:solidFill>
                <a:schemeClr val="bg1"/>
              </a:solidFill>
            </a:endParaRPr>
          </a:p>
        </p:txBody>
      </p:sp>
    </p:spTree>
    <p:extLst>
      <p:ext uri="{BB962C8B-B14F-4D97-AF65-F5344CB8AC3E}">
        <p14:creationId xmlns:p14="http://schemas.microsoft.com/office/powerpoint/2010/main" val="72933057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solidFill>
                  <a:srgbClr val="007FDE"/>
                </a:solidFill>
              </a:rPr>
              <a:t>Solution Assessment</a:t>
            </a:r>
          </a:p>
        </p:txBody>
      </p:sp>
      <p:sp>
        <p:nvSpPr>
          <p:cNvPr id="11" name="TextBox 10"/>
          <p:cNvSpPr txBox="1"/>
          <p:nvPr/>
        </p:nvSpPr>
        <p:spPr>
          <a:xfrm>
            <a:off x="170892" y="770494"/>
            <a:ext cx="10009076" cy="646074"/>
          </a:xfrm>
          <a:prstGeom prst="rect">
            <a:avLst/>
          </a:prstGeom>
          <a:noFill/>
        </p:spPr>
        <p:txBody>
          <a:bodyPr wrap="square" rtlCol="0">
            <a:spAutoFit/>
          </a:bodyPr>
          <a:lstStyle/>
          <a:p>
            <a:pPr defTabSz="914126"/>
            <a:r>
              <a:rPr lang="en-US" sz="1799" i="1" dirty="0">
                <a:solidFill>
                  <a:srgbClr val="737373"/>
                </a:solidFill>
                <a:latin typeface="Segoe UI Light"/>
              </a:rPr>
              <a:t>5</a:t>
            </a:r>
            <a:r>
              <a:rPr lang="en-US" sz="1799" i="1" dirty="0" smtClean="0">
                <a:solidFill>
                  <a:srgbClr val="737373"/>
                </a:solidFill>
                <a:latin typeface="Segoe UI Light"/>
              </a:rPr>
              <a:t> days of assessment. </a:t>
            </a:r>
            <a:r>
              <a:rPr lang="en-US" sz="1799" i="1" dirty="0">
                <a:solidFill>
                  <a:srgbClr val="737373"/>
                </a:solidFill>
                <a:latin typeface="Segoe UI Light"/>
              </a:rPr>
              <a:t>Analyze </a:t>
            </a:r>
            <a:r>
              <a:rPr lang="en-US" sz="1799" i="1" dirty="0" smtClean="0">
                <a:solidFill>
                  <a:srgbClr val="737373"/>
                </a:solidFill>
                <a:latin typeface="Segoe UI Light"/>
              </a:rPr>
              <a:t>inventory </a:t>
            </a:r>
            <a:r>
              <a:rPr lang="en-US" sz="1799" i="1" dirty="0">
                <a:solidFill>
                  <a:srgbClr val="737373"/>
                </a:solidFill>
                <a:latin typeface="Segoe UI Light"/>
              </a:rPr>
              <a:t>and provide guidance on </a:t>
            </a:r>
            <a:r>
              <a:rPr lang="en-US" sz="1799" i="1" dirty="0" smtClean="0">
                <a:solidFill>
                  <a:srgbClr val="737373"/>
                </a:solidFill>
                <a:latin typeface="Segoe UI Light"/>
              </a:rPr>
              <a:t>app modernization roadmap</a:t>
            </a:r>
            <a:r>
              <a:rPr lang="en-US" sz="1799" i="1" dirty="0">
                <a:solidFill>
                  <a:srgbClr val="737373"/>
                </a:solidFill>
                <a:latin typeface="Segoe UI Light"/>
              </a:rPr>
              <a:t>.  Results in </a:t>
            </a:r>
            <a:r>
              <a:rPr lang="en-US" sz="1799" i="1" dirty="0" smtClean="0">
                <a:solidFill>
                  <a:srgbClr val="737373"/>
                </a:solidFill>
                <a:latin typeface="Segoe UI Light"/>
              </a:rPr>
              <a:t>a Solution Assessment Report.</a:t>
            </a:r>
            <a:endParaRPr lang="en-US" sz="1799" i="1" dirty="0">
              <a:solidFill>
                <a:srgbClr val="737373"/>
              </a:solidFill>
              <a:latin typeface="Segoe UI Light"/>
            </a:endParaRPr>
          </a:p>
        </p:txBody>
      </p:sp>
      <p:graphicFrame>
        <p:nvGraphicFramePr>
          <p:cNvPr id="13" name="Table 12"/>
          <p:cNvGraphicFramePr>
            <a:graphicFrameLocks noGrp="1"/>
          </p:cNvGraphicFramePr>
          <p:nvPr>
            <p:extLst>
              <p:ext uri="{D42A27DB-BD31-4B8C-83A1-F6EECF244321}">
                <p14:modId xmlns:p14="http://schemas.microsoft.com/office/powerpoint/2010/main" val="2811176820"/>
              </p:ext>
            </p:extLst>
          </p:nvPr>
        </p:nvGraphicFramePr>
        <p:xfrm>
          <a:off x="193440" y="1603845"/>
          <a:ext cx="10958263" cy="1935103"/>
        </p:xfrm>
        <a:graphic>
          <a:graphicData uri="http://schemas.openxmlformats.org/drawingml/2006/table">
            <a:tbl>
              <a:tblPr firstRow="1" bandRow="1">
                <a:tableStyleId>{5C22544A-7EE6-4342-B048-85BDC9FD1C3A}</a:tableStyleId>
              </a:tblPr>
              <a:tblGrid>
                <a:gridCol w="2794925">
                  <a:extLst>
                    <a:ext uri="{9D8B030D-6E8A-4147-A177-3AD203B41FA5}">
                      <a16:colId xmlns="" xmlns:a16="http://schemas.microsoft.com/office/drawing/2014/main" val="20000"/>
                    </a:ext>
                  </a:extLst>
                </a:gridCol>
                <a:gridCol w="2683565">
                  <a:extLst>
                    <a:ext uri="{9D8B030D-6E8A-4147-A177-3AD203B41FA5}">
                      <a16:colId xmlns="" xmlns:a16="http://schemas.microsoft.com/office/drawing/2014/main" val="20001"/>
                    </a:ext>
                  </a:extLst>
                </a:gridCol>
                <a:gridCol w="2623930">
                  <a:extLst>
                    <a:ext uri="{9D8B030D-6E8A-4147-A177-3AD203B41FA5}">
                      <a16:colId xmlns="" xmlns:a16="http://schemas.microsoft.com/office/drawing/2014/main" val="20002"/>
                    </a:ext>
                  </a:extLst>
                </a:gridCol>
                <a:gridCol w="2855843">
                  <a:extLst>
                    <a:ext uri="{9D8B030D-6E8A-4147-A177-3AD203B41FA5}">
                      <a16:colId xmlns="" xmlns:a16="http://schemas.microsoft.com/office/drawing/2014/main" val="20003"/>
                    </a:ext>
                  </a:extLst>
                </a:gridCol>
              </a:tblGrid>
              <a:tr h="185372">
                <a:tc rowSpan="2">
                  <a:txBody>
                    <a:bodyPr/>
                    <a:lstStyle/>
                    <a:p>
                      <a:r>
                        <a:rPr lang="en-US" sz="1600" b="0" dirty="0" smtClean="0">
                          <a:solidFill>
                            <a:schemeClr val="bg1"/>
                          </a:solidFill>
                          <a:latin typeface="+mj-lt"/>
                        </a:rPr>
                        <a:t>Engagement Criteria</a:t>
                      </a:r>
                    </a:p>
                  </a:txBody>
                  <a:tcPr marL="91416" marR="91416" marT="45708" marB="45708" anchor="b">
                    <a:lnL w="12700" cap="flat" cmpd="sng" algn="ctr">
                      <a:solidFill>
                        <a:srgbClr val="007FDE"/>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solidFill>
                      <a:srgbClr val="007FDE"/>
                    </a:solidFill>
                  </a:tcPr>
                </a:tc>
                <a:tc gridSpan="2">
                  <a:txBody>
                    <a:bodyPr/>
                    <a:lstStyle/>
                    <a:p>
                      <a:pPr algn="ctr"/>
                      <a:r>
                        <a:rPr lang="en-US" sz="1600" b="0" dirty="0" smtClean="0">
                          <a:solidFill>
                            <a:schemeClr val="bg1"/>
                          </a:solidFill>
                          <a:latin typeface="+mj-lt"/>
                        </a:rPr>
                        <a:t>Roles &amp; Responsibilities</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FDE"/>
                    </a:solidFill>
                  </a:tcPr>
                </a:tc>
                <a:tc hMerge="1">
                  <a:txBody>
                    <a:bodyPr/>
                    <a:lstStyle/>
                    <a:p>
                      <a:endParaRPr lang="en-US"/>
                    </a:p>
                  </a:txBody>
                  <a:tcPr/>
                </a:tc>
                <a:tc rowSpan="2">
                  <a:txBody>
                    <a:bodyPr/>
                    <a:lstStyle/>
                    <a:p>
                      <a:r>
                        <a:rPr lang="en-US" sz="1600" b="0" dirty="0" smtClean="0">
                          <a:solidFill>
                            <a:schemeClr val="bg1"/>
                          </a:solidFill>
                          <a:latin typeface="+mj-lt"/>
                        </a:rPr>
                        <a:t>Deliverable</a:t>
                      </a:r>
                    </a:p>
                  </a:txBody>
                  <a:tcPr marL="91416" marR="91416" marT="45708" marB="45708" anchor="b">
                    <a:lnL w="12700" cap="flat" cmpd="sng" algn="ctr">
                      <a:solidFill>
                        <a:schemeClr val="bg1"/>
                      </a:solidFill>
                      <a:prstDash val="solid"/>
                      <a:round/>
                      <a:headEnd type="none" w="med" len="med"/>
                      <a:tailEnd type="none" w="med" len="med"/>
                    </a:lnL>
                    <a:lnR w="12700" cap="flat" cmpd="sng" algn="ctr">
                      <a:solidFill>
                        <a:srgbClr val="007FDE"/>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solidFill>
                      <a:srgbClr val="007FDE"/>
                    </a:solidFill>
                  </a:tcPr>
                </a:tc>
                <a:extLst>
                  <a:ext uri="{0D108BD9-81ED-4DB2-BD59-A6C34878D82A}">
                    <a16:rowId xmlns="" xmlns:a16="http://schemas.microsoft.com/office/drawing/2014/main" val="10000"/>
                  </a:ext>
                </a:extLst>
              </a:tr>
              <a:tr h="185372">
                <a:tc vMerge="1">
                  <a:txBody>
                    <a:bodyPr/>
                    <a:lstStyle/>
                    <a:p>
                      <a:endParaRPr lang="en-US"/>
                    </a:p>
                  </a:txBody>
                  <a:tcPr/>
                </a:tc>
                <a:tc>
                  <a:txBody>
                    <a:bodyPr/>
                    <a:lstStyle/>
                    <a:p>
                      <a:r>
                        <a:rPr lang="en-US" sz="1600" b="0" dirty="0" smtClean="0">
                          <a:solidFill>
                            <a:schemeClr val="bg1"/>
                          </a:solidFill>
                          <a:latin typeface="+mj-lt"/>
                        </a:rPr>
                        <a:t>Contoso</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solidFill>
                      <a:srgbClr val="007FDE"/>
                    </a:solidFill>
                  </a:tcPr>
                </a:tc>
                <a:tc>
                  <a:txBody>
                    <a:bodyPr/>
                    <a:lstStyle/>
                    <a:p>
                      <a:r>
                        <a:rPr lang="en-US" sz="1600" b="0" dirty="0" err="1" smtClean="0">
                          <a:solidFill>
                            <a:schemeClr val="bg1"/>
                          </a:solidFill>
                          <a:latin typeface="+mj-lt"/>
                        </a:rPr>
                        <a:t>Litware</a:t>
                      </a:r>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solidFill>
                      <a:srgbClr val="007FDE"/>
                    </a:solidFill>
                  </a:tcPr>
                </a:tc>
                <a:tc vMerge="1">
                  <a:txBody>
                    <a:bodyPr/>
                    <a:lstStyle/>
                    <a:p>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 xmlns:a16="http://schemas.microsoft.com/office/drawing/2014/main" val="10001"/>
                  </a:ext>
                </a:extLst>
              </a:tr>
              <a:tr h="1264591">
                <a:tc>
                  <a:txBody>
                    <a:bodyPr/>
                    <a:lstStyle/>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Solution Requirement document</a:t>
                      </a:r>
                    </a:p>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FTC application inventory</a:t>
                      </a:r>
                    </a:p>
                    <a:p>
                      <a:pPr marL="171450" indent="-171450">
                        <a:spcAft>
                          <a:spcPts val="300"/>
                        </a:spcAft>
                        <a:buFont typeface="Arial" panose="020B0604020202020204" pitchFamily="34" charset="0"/>
                        <a:buChar char="•"/>
                      </a:pPr>
                      <a:endParaRPr lang="en-US" sz="1200" b="0" dirty="0" smtClean="0">
                        <a:solidFill>
                          <a:schemeClr val="tx2"/>
                        </a:solidFill>
                      </a:endParaRPr>
                    </a:p>
                  </a:txBody>
                  <a:tcPr marL="91416" marR="91416" marT="45708" marB="45708">
                    <a:lnL w="12700" cap="flat" cmpd="sng" algn="ctr">
                      <a:solidFill>
                        <a:srgbClr val="007FDE"/>
                      </a:solidFill>
                      <a:prstDash val="solid"/>
                      <a:round/>
                      <a:headEnd type="none" w="med" len="med"/>
                      <a:tailEnd type="none" w="med" len="med"/>
                    </a:lnL>
                    <a:lnR w="12700" cap="flat" cmpd="sng" algn="ctr">
                      <a:solidFill>
                        <a:srgbClr val="007FDE"/>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Live demo</a:t>
                      </a:r>
                    </a:p>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Requirement review</a:t>
                      </a:r>
                    </a:p>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Rationalize and prioritize application requirements</a:t>
                      </a:r>
                      <a:endParaRPr lang="en-US" sz="1200" kern="1200" dirty="0">
                        <a:solidFill>
                          <a:srgbClr val="797A7D">
                            <a:lumMod val="50000"/>
                          </a:srgbClr>
                        </a:solidFill>
                        <a:latin typeface="+mn-lt"/>
                        <a:ea typeface="Segoe UI" pitchFamily="34" charset="0"/>
                        <a:cs typeface="Segoe UI" pitchFamily="34" charset="0"/>
                      </a:endParaRPr>
                    </a:p>
                  </a:txBody>
                  <a:tcPr marL="91416" marR="91416" marT="45708" marB="45708">
                    <a:lnL w="12700" cap="flat" cmpd="sng" algn="ctr">
                      <a:solidFill>
                        <a:srgbClr val="007FDE"/>
                      </a:solidFill>
                      <a:prstDash val="solid"/>
                      <a:round/>
                      <a:headEnd type="none" w="med" len="med"/>
                      <a:tailEnd type="none" w="med" len="med"/>
                    </a:lnL>
                    <a:lnR w="12700" cap="flat" cmpd="sng" algn="ctr">
                      <a:solidFill>
                        <a:srgbClr val="007FDE"/>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Assessment workshop</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FTC analysis</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Requirement analysis</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Refine requirement</a:t>
                      </a:r>
                    </a:p>
                    <a:p>
                      <a:pPr marL="171450" marR="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1200" b="0" kern="1200" dirty="0" smtClean="0">
                        <a:solidFill>
                          <a:schemeClr val="tx2"/>
                        </a:solidFill>
                        <a:latin typeface="+mn-lt"/>
                        <a:ea typeface="+mn-ea"/>
                        <a:cs typeface="+mn-cs"/>
                      </a:endParaRPr>
                    </a:p>
                  </a:txBody>
                  <a:tcPr marL="91416" marR="91416" marT="45708" marB="45708">
                    <a:lnL w="12700" cap="flat" cmpd="sng" algn="ctr">
                      <a:solidFill>
                        <a:srgbClr val="007FDE"/>
                      </a:solidFill>
                      <a:prstDash val="solid"/>
                      <a:round/>
                      <a:headEnd type="none" w="med" len="med"/>
                      <a:tailEnd type="none" w="med" len="med"/>
                    </a:lnL>
                    <a:lnR w="12700" cap="flat" cmpd="sng" algn="ctr">
                      <a:solidFill>
                        <a:srgbClr val="007FDE"/>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marR="0" indent="-171399"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FTC to APP Assessment report</a:t>
                      </a:r>
                    </a:p>
                    <a:p>
                      <a:pPr marL="171399" marR="0" indent="-171399"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Detailed solution inventory analysis</a:t>
                      </a:r>
                    </a:p>
                    <a:p>
                      <a:pPr marL="171399" marR="0" indent="-171399"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Identify App blockers per scenario</a:t>
                      </a:r>
                    </a:p>
                  </a:txBody>
                  <a:tcPr marL="91416" marR="91416" marT="45708" marB="45708">
                    <a:lnL w="12700" cap="flat" cmpd="sng" algn="ctr">
                      <a:solidFill>
                        <a:srgbClr val="007FDE"/>
                      </a:solidFill>
                      <a:prstDash val="solid"/>
                      <a:round/>
                      <a:headEnd type="none" w="med" len="med"/>
                      <a:tailEnd type="none" w="med" len="med"/>
                    </a:lnL>
                    <a:lnR w="12700" cap="flat" cmpd="sng" algn="ctr">
                      <a:solidFill>
                        <a:srgbClr val="007FDE"/>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bl>
          </a:graphicData>
        </a:graphic>
      </p:graphicFrame>
      <p:grpSp>
        <p:nvGrpSpPr>
          <p:cNvPr id="20" name="Group 1"/>
          <p:cNvGrpSpPr/>
          <p:nvPr/>
        </p:nvGrpSpPr>
        <p:grpSpPr>
          <a:xfrm>
            <a:off x="1182126" y="3917602"/>
            <a:ext cx="9438237" cy="2433945"/>
            <a:chOff x="1468494" y="3645484"/>
            <a:chExt cx="9440696" cy="2434579"/>
          </a:xfrm>
        </p:grpSpPr>
        <p:sp>
          <p:nvSpPr>
            <p:cNvPr id="16" name="Right Arrow 2"/>
            <p:cNvSpPr/>
            <p:nvPr/>
          </p:nvSpPr>
          <p:spPr>
            <a:xfrm>
              <a:off x="1546756" y="4275117"/>
              <a:ext cx="9362434" cy="700352"/>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8" name="Rectangle 3"/>
            <p:cNvSpPr/>
            <p:nvPr/>
          </p:nvSpPr>
          <p:spPr>
            <a:xfrm>
              <a:off x="1693628"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Kickoff</a:t>
              </a:r>
              <a:endParaRPr lang="en-US" sz="1300" dirty="0">
                <a:solidFill>
                  <a:prstClr val="white"/>
                </a:solidFill>
                <a:latin typeface="Segoe UI Light"/>
              </a:endParaRPr>
            </a:p>
          </p:txBody>
        </p:sp>
        <p:sp>
          <p:nvSpPr>
            <p:cNvPr id="21" name="Rectangle 4"/>
            <p:cNvSpPr/>
            <p:nvPr/>
          </p:nvSpPr>
          <p:spPr>
            <a:xfrm>
              <a:off x="2964204"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Envisioning session</a:t>
              </a:r>
              <a:endParaRPr lang="en-US" sz="1300" dirty="0">
                <a:solidFill>
                  <a:prstClr val="white"/>
                </a:solidFill>
                <a:latin typeface="Segoe UI Light"/>
              </a:endParaRPr>
            </a:p>
          </p:txBody>
        </p:sp>
        <p:sp>
          <p:nvSpPr>
            <p:cNvPr id="22" name="Rectangle 5"/>
            <p:cNvSpPr/>
            <p:nvPr/>
          </p:nvSpPr>
          <p:spPr>
            <a:xfrm>
              <a:off x="4234780"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Assessment of existing customization</a:t>
              </a:r>
              <a:endParaRPr lang="en-US" sz="1300" dirty="0">
                <a:solidFill>
                  <a:prstClr val="white"/>
                </a:solidFill>
                <a:latin typeface="Segoe UI Light"/>
              </a:endParaRPr>
            </a:p>
          </p:txBody>
        </p:sp>
        <p:sp>
          <p:nvSpPr>
            <p:cNvPr id="23" name="Rectangle 6"/>
            <p:cNvSpPr/>
            <p:nvPr/>
          </p:nvSpPr>
          <p:spPr>
            <a:xfrm>
              <a:off x="5505356"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Solution demo and requirement analysis</a:t>
              </a:r>
              <a:endParaRPr lang="en-US" sz="1300" dirty="0">
                <a:solidFill>
                  <a:prstClr val="white"/>
                </a:solidFill>
                <a:latin typeface="Segoe UI Light"/>
              </a:endParaRPr>
            </a:p>
          </p:txBody>
        </p:sp>
        <p:sp>
          <p:nvSpPr>
            <p:cNvPr id="24" name="Rectangle 8"/>
            <p:cNvSpPr/>
            <p:nvPr/>
          </p:nvSpPr>
          <p:spPr>
            <a:xfrm>
              <a:off x="6775932"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Objective refinement</a:t>
              </a:r>
              <a:endParaRPr lang="en-US" sz="1300" dirty="0">
                <a:solidFill>
                  <a:prstClr val="white"/>
                </a:solidFill>
                <a:latin typeface="Segoe UI Light"/>
              </a:endParaRPr>
            </a:p>
          </p:txBody>
        </p:sp>
        <p:sp>
          <p:nvSpPr>
            <p:cNvPr id="25" name="Rectangle 11"/>
            <p:cNvSpPr/>
            <p:nvPr/>
          </p:nvSpPr>
          <p:spPr>
            <a:xfrm>
              <a:off x="8046508"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Report</a:t>
              </a:r>
              <a:endParaRPr lang="en-US" sz="1300" dirty="0">
                <a:solidFill>
                  <a:prstClr val="white"/>
                </a:solidFill>
                <a:latin typeface="Segoe UI Light"/>
              </a:endParaRPr>
            </a:p>
          </p:txBody>
        </p:sp>
        <p:sp>
          <p:nvSpPr>
            <p:cNvPr id="26" name="Rectangle 13"/>
            <p:cNvSpPr/>
            <p:nvPr/>
          </p:nvSpPr>
          <p:spPr>
            <a:xfrm>
              <a:off x="9317082"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a:solidFill>
                    <a:prstClr val="white"/>
                  </a:solidFill>
                  <a:latin typeface="Segoe UI Light"/>
                </a:rPr>
                <a:t>Next </a:t>
              </a:r>
              <a:r>
                <a:rPr lang="en-US" sz="1300" dirty="0" smtClean="0">
                  <a:solidFill>
                    <a:prstClr val="white"/>
                  </a:solidFill>
                  <a:latin typeface="Segoe UI Light"/>
                </a:rPr>
                <a:t>steps</a:t>
              </a:r>
              <a:endParaRPr lang="en-US" sz="1300" dirty="0">
                <a:solidFill>
                  <a:prstClr val="white"/>
                </a:solidFill>
                <a:latin typeface="Segoe UI Light"/>
              </a:endParaRPr>
            </a:p>
          </p:txBody>
        </p:sp>
        <p:sp>
          <p:nvSpPr>
            <p:cNvPr id="10" name="TextBox 14"/>
            <p:cNvSpPr txBox="1"/>
            <p:nvPr/>
          </p:nvSpPr>
          <p:spPr>
            <a:xfrm>
              <a:off x="1602171" y="3645484"/>
              <a:ext cx="2130950" cy="338554"/>
            </a:xfrm>
            <a:prstGeom prst="rect">
              <a:avLst/>
            </a:prstGeom>
            <a:noFill/>
          </p:spPr>
          <p:txBody>
            <a:bodyPr wrap="square" rtlCol="0">
              <a:spAutoFit/>
            </a:bodyPr>
            <a:lstStyle/>
            <a:p>
              <a:pPr defTabSz="914126"/>
              <a:r>
                <a:rPr lang="en-US" sz="1600" dirty="0" smtClean="0">
                  <a:solidFill>
                    <a:srgbClr val="007FDE"/>
                  </a:solidFill>
                  <a:latin typeface="Segoe UI Light"/>
                </a:rPr>
                <a:t>Module </a:t>
              </a:r>
              <a:r>
                <a:rPr lang="en-US" sz="1600" dirty="0">
                  <a:solidFill>
                    <a:srgbClr val="007FDE"/>
                  </a:solidFill>
                  <a:latin typeface="Segoe UI Light"/>
                </a:rPr>
                <a:t>Overview</a:t>
              </a:r>
            </a:p>
          </p:txBody>
        </p:sp>
        <p:sp>
          <p:nvSpPr>
            <p:cNvPr id="32" name="Left Bracket 16"/>
            <p:cNvSpPr/>
            <p:nvPr/>
          </p:nvSpPr>
          <p:spPr>
            <a:xfrm rot="16200000">
              <a:off x="2793713" y="4151560"/>
              <a:ext cx="259128" cy="2459296"/>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Envisioning Day </a:t>
              </a:r>
              <a:r>
                <a:rPr lang="en-US" sz="1000" dirty="0">
                  <a:solidFill>
                    <a:srgbClr val="737373"/>
                  </a:solidFill>
                  <a:latin typeface="Segoe UI Light"/>
                </a:rPr>
                <a:t>1</a:t>
              </a:r>
            </a:p>
          </p:txBody>
        </p:sp>
        <p:sp>
          <p:nvSpPr>
            <p:cNvPr id="33" name="Left Bracket 18"/>
            <p:cNvSpPr/>
            <p:nvPr/>
          </p:nvSpPr>
          <p:spPr>
            <a:xfrm rot="16200000">
              <a:off x="5975193" y="3521312"/>
              <a:ext cx="249048" cy="3729874"/>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Assessment and focus area selection Day 2-3</a:t>
              </a:r>
              <a:endParaRPr lang="en-US" sz="1000" dirty="0">
                <a:solidFill>
                  <a:srgbClr val="737373"/>
                </a:solidFill>
                <a:latin typeface="Segoe UI Light"/>
              </a:endParaRPr>
            </a:p>
          </p:txBody>
        </p:sp>
        <p:sp>
          <p:nvSpPr>
            <p:cNvPr id="39" name="Left Bracket 28"/>
            <p:cNvSpPr/>
            <p:nvPr/>
          </p:nvSpPr>
          <p:spPr>
            <a:xfrm rot="16200000">
              <a:off x="2779455" y="4603739"/>
              <a:ext cx="287644" cy="2459292"/>
            </a:xfrm>
            <a:prstGeom prst="leftBracket">
              <a:avLst>
                <a:gd name="adj" fmla="val 85377"/>
              </a:avLst>
            </a:prstGeom>
            <a:ln>
              <a:solidFill>
                <a:srgbClr val="007FDE"/>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Everybody</a:t>
              </a:r>
            </a:p>
          </p:txBody>
        </p:sp>
        <p:sp>
          <p:nvSpPr>
            <p:cNvPr id="42" name="Left Bracket 29"/>
            <p:cNvSpPr/>
            <p:nvPr/>
          </p:nvSpPr>
          <p:spPr>
            <a:xfrm rot="16200000">
              <a:off x="5955896" y="5241467"/>
              <a:ext cx="287643" cy="1188718"/>
            </a:xfrm>
            <a:prstGeom prst="leftBracket">
              <a:avLst>
                <a:gd name="adj" fmla="val 85377"/>
              </a:avLst>
            </a:prstGeom>
            <a:ln>
              <a:solidFill>
                <a:srgbClr val="007FDE"/>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IT Admin</a:t>
              </a:r>
            </a:p>
          </p:txBody>
        </p:sp>
        <p:sp>
          <p:nvSpPr>
            <p:cNvPr id="44" name="Left Bracket 30"/>
            <p:cNvSpPr/>
            <p:nvPr/>
          </p:nvSpPr>
          <p:spPr>
            <a:xfrm rot="16200000">
              <a:off x="7248101" y="5260656"/>
              <a:ext cx="287643" cy="1145462"/>
            </a:xfrm>
            <a:prstGeom prst="leftBracket">
              <a:avLst>
                <a:gd name="adj" fmla="val 85377"/>
              </a:avLst>
            </a:prstGeom>
            <a:ln>
              <a:solidFill>
                <a:srgbClr val="007FDE"/>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Developers</a:t>
              </a:r>
            </a:p>
          </p:txBody>
        </p:sp>
        <p:sp>
          <p:nvSpPr>
            <p:cNvPr id="45" name="Left Bracket 34"/>
            <p:cNvSpPr/>
            <p:nvPr/>
          </p:nvSpPr>
          <p:spPr>
            <a:xfrm rot="16200000">
              <a:off x="8514090" y="5248908"/>
              <a:ext cx="287643" cy="1188722"/>
            </a:xfrm>
            <a:prstGeom prst="leftBracket">
              <a:avLst>
                <a:gd name="adj" fmla="val 85377"/>
              </a:avLst>
            </a:prstGeom>
            <a:ln>
              <a:solidFill>
                <a:srgbClr val="007FDE"/>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Consultant</a:t>
              </a:r>
              <a:endParaRPr lang="en-US" sz="1000" dirty="0">
                <a:solidFill>
                  <a:srgbClr val="737373"/>
                </a:solidFill>
                <a:latin typeface="Segoe UI Light"/>
              </a:endParaRPr>
            </a:p>
          </p:txBody>
        </p:sp>
        <p:sp>
          <p:nvSpPr>
            <p:cNvPr id="46" name="Left Bracket 36"/>
            <p:cNvSpPr/>
            <p:nvPr/>
          </p:nvSpPr>
          <p:spPr>
            <a:xfrm rot="16200000">
              <a:off x="9793195" y="5265607"/>
              <a:ext cx="287643" cy="1137572"/>
            </a:xfrm>
            <a:prstGeom prst="leftBracket">
              <a:avLst>
                <a:gd name="adj" fmla="val 85377"/>
              </a:avLst>
            </a:prstGeom>
            <a:ln>
              <a:solidFill>
                <a:srgbClr val="007FDE"/>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Everybody</a:t>
              </a:r>
            </a:p>
          </p:txBody>
        </p:sp>
        <p:sp>
          <p:nvSpPr>
            <p:cNvPr id="18" name="TextBox 37"/>
            <p:cNvSpPr txBox="1"/>
            <p:nvPr/>
          </p:nvSpPr>
          <p:spPr>
            <a:xfrm>
              <a:off x="1468494" y="5055431"/>
              <a:ext cx="153928" cy="415598"/>
            </a:xfrm>
            <a:prstGeom prst="rect">
              <a:avLst/>
            </a:prstGeom>
            <a:noFill/>
          </p:spPr>
          <p:txBody>
            <a:bodyPr vert="vert270" wrap="square" lIns="0" tIns="0" rIns="0" bIns="0" rtlCol="0">
              <a:spAutoFit/>
            </a:bodyPr>
            <a:lstStyle/>
            <a:p>
              <a:pPr defTabSz="914126"/>
              <a:r>
                <a:rPr lang="en-US" sz="1000" dirty="0">
                  <a:solidFill>
                    <a:srgbClr val="737373"/>
                  </a:solidFill>
                </a:rPr>
                <a:t>Stage</a:t>
              </a:r>
            </a:p>
          </p:txBody>
        </p:sp>
        <p:sp>
          <p:nvSpPr>
            <p:cNvPr id="47" name="TextBox 39"/>
            <p:cNvSpPr txBox="1"/>
            <p:nvPr/>
          </p:nvSpPr>
          <p:spPr>
            <a:xfrm>
              <a:off x="1468494" y="5471029"/>
              <a:ext cx="153928" cy="609034"/>
            </a:xfrm>
            <a:prstGeom prst="rect">
              <a:avLst/>
            </a:prstGeom>
            <a:noFill/>
          </p:spPr>
          <p:txBody>
            <a:bodyPr vert="vert270" wrap="square" lIns="0" tIns="0" rIns="0" bIns="0" rtlCol="0">
              <a:spAutoFit/>
            </a:bodyPr>
            <a:lstStyle/>
            <a:p>
              <a:pPr defTabSz="914126"/>
              <a:r>
                <a:rPr lang="en-US" sz="1000" dirty="0">
                  <a:solidFill>
                    <a:srgbClr val="007FDE"/>
                  </a:solidFill>
                </a:rPr>
                <a:t>Audience</a:t>
              </a:r>
            </a:p>
          </p:txBody>
        </p:sp>
      </p:grpSp>
      <p:sp>
        <p:nvSpPr>
          <p:cNvPr id="36" name="Rectangle 35"/>
          <p:cNvSpPr/>
          <p:nvPr/>
        </p:nvSpPr>
        <p:spPr>
          <a:xfrm>
            <a:off x="11004513" y="142132"/>
            <a:ext cx="1035379" cy="9149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rgbClr val="FFFFFF"/>
                </a:solidFill>
              </a:rPr>
              <a:t>Empower &amp; Plan</a:t>
            </a:r>
            <a:endParaRPr lang="en-US" sz="1600" dirty="0">
              <a:solidFill>
                <a:srgbClr val="FFFFFF"/>
              </a:solidFill>
            </a:endParaRPr>
          </a:p>
        </p:txBody>
      </p:sp>
      <p:sp>
        <p:nvSpPr>
          <p:cNvPr id="27" name="Left Bracket 26"/>
          <p:cNvSpPr/>
          <p:nvPr/>
        </p:nvSpPr>
        <p:spPr>
          <a:xfrm rot="16200000">
            <a:off x="8863261" y="4432087"/>
            <a:ext cx="248983" cy="2458655"/>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Documentation Day 4-5</a:t>
            </a:r>
            <a:endParaRPr lang="en-US" sz="1000" dirty="0">
              <a:solidFill>
                <a:srgbClr val="737373"/>
              </a:solidFill>
              <a:latin typeface="Segoe UI Light"/>
            </a:endParaRPr>
          </a:p>
        </p:txBody>
      </p:sp>
      <p:sp>
        <p:nvSpPr>
          <p:cNvPr id="28" name="Left Bracket 27"/>
          <p:cNvSpPr/>
          <p:nvPr/>
        </p:nvSpPr>
        <p:spPr>
          <a:xfrm rot="16200000">
            <a:off x="4398112" y="5510729"/>
            <a:ext cx="287568" cy="1188410"/>
          </a:xfrm>
          <a:prstGeom prst="leftBracket">
            <a:avLst>
              <a:gd name="adj" fmla="val 85377"/>
            </a:avLst>
          </a:prstGeom>
          <a:ln>
            <a:solidFill>
              <a:srgbClr val="007FDE"/>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IT Admin</a:t>
            </a:r>
          </a:p>
        </p:txBody>
      </p:sp>
    </p:spTree>
    <p:extLst>
      <p:ext uri="{BB962C8B-B14F-4D97-AF65-F5344CB8AC3E}">
        <p14:creationId xmlns:p14="http://schemas.microsoft.com/office/powerpoint/2010/main" val="4191519338"/>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2BB85FC082DA4797BBC3A5FA5DA446" ma:contentTypeVersion="1" ma:contentTypeDescription="Create a new document." ma:contentTypeScope="" ma:versionID="247b08d10b815683bbccb5e7d63a0691">
  <xsd:schema xmlns:xsd="http://www.w3.org/2001/XMLSchema" xmlns:xs="http://www.w3.org/2001/XMLSchema" xmlns:p="http://schemas.microsoft.com/office/2006/metadata/properties" xmlns:ns2="567402d9-f61c-492c-b8ee-8bcbf1b43688" targetNamespace="http://schemas.microsoft.com/office/2006/metadata/properties" ma:root="true" ma:fieldsID="9dbbdbb07a04af7db4906e2ba19d0cba" ns2:_="">
    <xsd:import namespace="567402d9-f61c-492c-b8ee-8bcbf1b43688"/>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7402d9-f61c-492c-b8ee-8bcbf1b4368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744AA40-0F06-4BE7-9239-78CC374A6F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7402d9-f61c-492c-b8ee-8bcbf1b436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3.xml><?xml version="1.0" encoding="utf-8"?>
<ds:datastoreItem xmlns:ds="http://schemas.openxmlformats.org/officeDocument/2006/customXml" ds:itemID="{F1AEA8A7-A694-4DB0-82AB-EF48F2E9B6F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567402d9-f61c-492c-b8ee-8bcbf1b4368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4159</Words>
  <Application>Microsoft Office PowerPoint</Application>
  <PresentationFormat>Custom</PresentationFormat>
  <Paragraphs>611</Paragraphs>
  <Slides>30</Slides>
  <Notes>22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30</vt:i4>
      </vt:variant>
    </vt:vector>
  </HeadingPairs>
  <TitlesOfParts>
    <vt:vector size="42" baseType="lpstr">
      <vt:lpstr>Arial</vt:lpstr>
      <vt:lpstr>Calibri</vt:lpstr>
      <vt:lpstr>Consolas</vt:lpstr>
      <vt:lpstr>Franklin Gothic Book</vt:lpstr>
      <vt:lpstr>Franklin Gothic Medium</vt:lpstr>
      <vt:lpstr>Segoe UI</vt:lpstr>
      <vt:lpstr>Segoe UI Light</vt:lpstr>
      <vt:lpstr>Segoe UI Semibold</vt:lpstr>
      <vt:lpstr>Segoe UI Semilight</vt:lpstr>
      <vt:lpstr>Wingdings</vt:lpstr>
      <vt:lpstr>5-30055_Office Template 2012 - 16x9 - White Background</vt:lpstr>
      <vt:lpstr>5-30055_Office365 Template 2012 - 16x9 - Colored Accent Slides</vt:lpstr>
      <vt:lpstr>Kick-Off for Transformation Process</vt:lpstr>
      <vt:lpstr>Pavel Bansky</vt:lpstr>
      <vt:lpstr>Agenda</vt:lpstr>
      <vt:lpstr>Introduction</vt:lpstr>
      <vt:lpstr>Why transform to CAM?</vt:lpstr>
      <vt:lpstr>FTC-App PnP Transformation Approach</vt:lpstr>
      <vt:lpstr>Application Modernization  PnP Transformation Approach</vt:lpstr>
      <vt:lpstr>PowerPoint Presentation</vt:lpstr>
      <vt:lpstr>PowerPoint Presentation</vt:lpstr>
      <vt:lpstr>PowerPoint Presentation</vt:lpstr>
      <vt:lpstr>PowerPoint Presentation</vt:lpstr>
      <vt:lpstr>PowerPoint Presentation</vt:lpstr>
      <vt:lpstr>How to engage</vt:lpstr>
      <vt:lpstr>PowerPoint Presentation</vt:lpstr>
      <vt:lpstr>PnP Transformation  Onboarding Process</vt:lpstr>
      <vt:lpstr>Focus areas for PnP Transformation SMEs</vt:lpstr>
      <vt:lpstr>Assessment report </vt:lpstr>
      <vt:lpstr>Current solution</vt:lpstr>
      <vt:lpstr>Solution list</vt:lpstr>
      <vt:lpstr>Current solution discussion points</vt:lpstr>
      <vt:lpstr>PnP Transformation work process</vt:lpstr>
      <vt:lpstr>FTC to App model transformation process</vt:lpstr>
      <vt:lpstr>Analyze FTC Solutions Requirements Out of box where possible</vt:lpstr>
      <vt:lpstr>Analyze App possibilities for functionalities</vt:lpstr>
      <vt:lpstr>PowerPoint Presentation</vt:lpstr>
      <vt:lpstr>Proposed Project Schedule</vt:lpstr>
      <vt:lpstr>Getting started</vt:lpstr>
      <vt:lpstr>Setting up provider hosted environment</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new Office - Enterprise Pitch Deck - Jan2013 edition</dc:title>
  <dc:creator/>
  <cp:keywords/>
  <cp:lastModifiedBy/>
  <cp:revision>3</cp:revision>
  <dcterms:created xsi:type="dcterms:W3CDTF">2012-12-01T01:18:40Z</dcterms:created>
  <dcterms:modified xsi:type="dcterms:W3CDTF">2015-05-27T23:16:05Z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0x0101002E2BB85FC082DA4797BBC3A5FA5DA446</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_dlc_DocIdItemGuid">
    <vt:lpwstr>2b30cc46-d013-4593-ac2c-e72d829fa566</vt:lpwstr>
  </property>
  <property fmtid="{D5CDD505-2E9C-101B-9397-08002B2CF9AE}" pid="18" name="EnterpriseDomainTags">
    <vt:lpwstr/>
  </property>
  <property fmtid="{D5CDD505-2E9C-101B-9397-08002B2CF9AE}" pid="19" name="Partners">
    <vt:lpwstr/>
  </property>
  <property fmtid="{D5CDD505-2E9C-101B-9397-08002B2CF9AE}" pid="20" name="Segments">
    <vt:lpwstr/>
  </property>
  <property fmtid="{D5CDD505-2E9C-101B-9397-08002B2CF9AE}" pid="21" name="ActivitiesAndPrograms">
    <vt:lpwstr/>
  </property>
  <property fmtid="{D5CDD505-2E9C-101B-9397-08002B2CF9AE}" pid="22" name="WorkflowChangePath">
    <vt:lpwstr>d3765c0c-e2b5-4307-934b-d5d862e93ab3,3;d3765c0c-e2b5-4307-934b-d5d862e93ab3,3;d3765c0c-e2b5-4307-934b-d5d862e93ab3,23;d3765c0c-e2b5-4307-934b-d5d862e93ab3,28;</vt:lpwstr>
  </property>
  <property fmtid="{D5CDD505-2E9C-101B-9397-08002B2CF9AE}" pid="23" name="Groups">
    <vt:lpwstr>17863;#Office Marketing Group|a07bee86-ad38-44ef-877b-5c34e894c7ed;#19297;#Office Technical Product Marketing|16ddb889-3b91-489d-80f8-c96b7caf7099</vt:lpwstr>
  </property>
  <property fmtid="{D5CDD505-2E9C-101B-9397-08002B2CF9AE}" pid="24" name="Topics">
    <vt:lpwstr/>
  </property>
  <property fmtid="{D5CDD505-2E9C-101B-9397-08002B2CF9AE}" pid="25" name="EnterpriseDomainTagsTaxHTField0">
    <vt:lpwstr/>
  </property>
  <property fmtid="{D5CDD505-2E9C-101B-9397-08002B2CF9AE}" pid="26" name="messageframeworktype">
    <vt:lpwstr>18995;#Office Unmanaged Hub|1e1bb7f5-58a5-4fa2-8263-f1d695d0726e;#18996;#Office Futures|b2b85a55-3707-41f7-bddc-6744ccb5e51c</vt:lpwstr>
  </property>
  <property fmtid="{D5CDD505-2E9C-101B-9397-08002B2CF9AE}" pid="27" name="LastUpdatedByBatchTagging">
    <vt:bool>false</vt:bool>
  </property>
  <property fmtid="{D5CDD505-2E9C-101B-9397-08002B2CF9AE}" pid="28" name="Languages">
    <vt:lpwstr/>
  </property>
  <property fmtid="{D5CDD505-2E9C-101B-9397-08002B2CF9AE}" pid="29" name="_docset_NoMedatataSyncRequired">
    <vt:lpwstr>False</vt:lpwstr>
  </property>
  <property fmtid="{D5CDD505-2E9C-101B-9397-08002B2CF9AE}" pid="30" name="SMSGTagsTaxHTField0">
    <vt:lpwstr/>
  </property>
  <property fmtid="{D5CDD505-2E9C-101B-9397-08002B2CF9AE}" pid="31" name="Audiences">
    <vt:lpwstr>10254;#enterprise|7be59b63-9a97-4305-8844-189a14408896</vt:lpwstr>
  </property>
</Properties>
</file>